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35"/>
  </p:notesMasterIdLst>
  <p:sldIdLst>
    <p:sldId id="256" r:id="rId2"/>
    <p:sldId id="286" r:id="rId3"/>
    <p:sldId id="257" r:id="rId4"/>
    <p:sldId id="259" r:id="rId5"/>
    <p:sldId id="287" r:id="rId6"/>
    <p:sldId id="285" r:id="rId7"/>
    <p:sldId id="262" r:id="rId8"/>
    <p:sldId id="288" r:id="rId9"/>
    <p:sldId id="264" r:id="rId10"/>
    <p:sldId id="289" r:id="rId11"/>
    <p:sldId id="293" r:id="rId12"/>
    <p:sldId id="298" r:id="rId13"/>
    <p:sldId id="296" r:id="rId14"/>
    <p:sldId id="297" r:id="rId15"/>
    <p:sldId id="294" r:id="rId16"/>
    <p:sldId id="299" r:id="rId17"/>
    <p:sldId id="295" r:id="rId18"/>
    <p:sldId id="304" r:id="rId19"/>
    <p:sldId id="290" r:id="rId20"/>
    <p:sldId id="291" r:id="rId21"/>
    <p:sldId id="307" r:id="rId22"/>
    <p:sldId id="305" r:id="rId23"/>
    <p:sldId id="303" r:id="rId24"/>
    <p:sldId id="315" r:id="rId25"/>
    <p:sldId id="311" r:id="rId26"/>
    <p:sldId id="316" r:id="rId27"/>
    <p:sldId id="309" r:id="rId28"/>
    <p:sldId id="310" r:id="rId29"/>
    <p:sldId id="312" r:id="rId30"/>
    <p:sldId id="273" r:id="rId31"/>
    <p:sldId id="275" r:id="rId32"/>
    <p:sldId id="278" r:id="rId33"/>
    <p:sldId id="279" r:id="rId34"/>
  </p:sldIdLst>
  <p:sldSz cx="9906000" cy="6858000" type="A4"/>
  <p:notesSz cx="6858000" cy="9144000"/>
  <p:embeddedFontLst>
    <p:embeddedFont>
      <p:font typeface="Walter Turncoat" panose="020B0604020202020204" charset="0"/>
      <p:regular r:id="rId36"/>
    </p:embeddedFont>
    <p:embeddedFont>
      <p:font typeface="Sniglet" panose="020B0604020202020204" charset="0"/>
      <p:regular r:id="rId37"/>
    </p:embeddedFont>
    <p:embeddedFont>
      <p:font typeface="Georgia" panose="02040502050405020303" pitchFamily="18" charset="0"/>
      <p:regular r:id="rId38"/>
      <p:bold r:id="rId39"/>
      <p:italic r:id="rId40"/>
      <p:boldItalic r:id="rId41"/>
    </p:embeddedFont>
    <p:embeddedFont>
      <p:font typeface="Cambria Math" panose="02040503050406030204" pitchFamily="18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6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B"/>
    <a:srgbClr val="FED5A8"/>
    <a:srgbClr val="FF7575"/>
    <a:srgbClr val="FFFFCC"/>
    <a:srgbClr val="FFABCB"/>
    <a:srgbClr val="C5E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4DD468-548E-4274-B5BD-DDE88C033949}">
  <a:tblStyle styleId="{E64DD468-548E-4274-B5BD-DDE88C0339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1" autoAdjust="0"/>
    <p:restoredTop sz="94660"/>
  </p:normalViewPr>
  <p:slideViewPr>
    <p:cSldViewPr>
      <p:cViewPr varScale="1">
        <p:scale>
          <a:sx n="108" d="100"/>
          <a:sy n="108" d="100"/>
        </p:scale>
        <p:origin x="1464" y="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Ирина Христова" userId="a320cdaf0b197c8e" providerId="LiveId" clId="{02A3D041-0F30-4F52-8955-1CB2E4FAA54F}"/>
    <pc:docChg chg="modSld">
      <pc:chgData name="Ирина Христова" userId="a320cdaf0b197c8e" providerId="LiveId" clId="{02A3D041-0F30-4F52-8955-1CB2E4FAA54F}" dt="2017-11-09T13:12:57.636" v="84" actId="1076"/>
      <pc:docMkLst>
        <pc:docMk/>
      </pc:docMkLst>
      <pc:sldChg chg="addSp modSp">
        <pc:chgData name="Ирина Христова" userId="a320cdaf0b197c8e" providerId="LiveId" clId="{02A3D041-0F30-4F52-8955-1CB2E4FAA54F}" dt="2017-11-09T13:12:57.636" v="84" actId="1076"/>
        <pc:sldMkLst>
          <pc:docMk/>
          <pc:sldMk cId="0" sldId="256"/>
        </pc:sldMkLst>
        <pc:spChg chg="add mod">
          <ac:chgData name="Ирина Христова" userId="a320cdaf0b197c8e" providerId="LiveId" clId="{02A3D041-0F30-4F52-8955-1CB2E4FAA54F}" dt="2017-11-09T13:12:57.636" v="84" actId="1076"/>
          <ac:spMkLst>
            <pc:docMk/>
            <pc:sldMk cId="0" sldId="256"/>
            <ac:spMk id="12" creationId="{B0E8D7FA-45C6-4AF0-A3C5-380ECE6E6F99}"/>
          </ac:spMkLst>
        </pc:spChg>
      </pc:sldChg>
      <pc:sldChg chg="addSp modSp">
        <pc:chgData name="Ирина Христова" userId="a320cdaf0b197c8e" providerId="LiveId" clId="{02A3D041-0F30-4F52-8955-1CB2E4FAA54F}" dt="2017-11-09T12:56:29.140" v="19" actId="1076"/>
        <pc:sldMkLst>
          <pc:docMk/>
          <pc:sldMk cId="0" sldId="278"/>
        </pc:sldMkLst>
        <pc:spChg chg="add mod">
          <ac:chgData name="Ирина Христова" userId="a320cdaf0b197c8e" providerId="LiveId" clId="{02A3D041-0F30-4F52-8955-1CB2E4FAA54F}" dt="2017-11-09T12:56:29.140" v="19" actId="1076"/>
          <ac:spMkLst>
            <pc:docMk/>
            <pc:sldMk cId="0" sldId="278"/>
            <ac:spMk id="9" creationId="{BDBC5D29-A59C-4E61-B5D8-4F560791AF92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wmf>
</file>

<file path=ppt/media/image11.wmf>
</file>

<file path=ppt/media/image12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jpeg>
</file>

<file path=ppt/media/image21.jp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92340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6433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72866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09298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45731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82164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18597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55029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91462" algn="l" defTabSz="107286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742950" y="2655751"/>
            <a:ext cx="8420100" cy="1546400"/>
          </a:xfrm>
          <a:prstGeom prst="rect">
            <a:avLst/>
          </a:prstGeom>
        </p:spPr>
        <p:txBody>
          <a:bodyPr wrap="square" lIns="107269" tIns="107269" rIns="107269" bIns="107269" anchor="ctr" anchorCtr="0"/>
          <a:lstStyle>
            <a:lvl1pPr lvl="0" algn="ctr">
              <a:spcBef>
                <a:spcPts val="0"/>
              </a:spcBef>
              <a:buSzPct val="100000"/>
              <a:defRPr sz="7000"/>
            </a:lvl1pPr>
            <a:lvl2pPr lvl="1" algn="ctr">
              <a:spcBef>
                <a:spcPts val="0"/>
              </a:spcBef>
              <a:buSzPct val="100000"/>
              <a:defRPr sz="7000"/>
            </a:lvl2pPr>
            <a:lvl3pPr lvl="2" algn="ctr">
              <a:spcBef>
                <a:spcPts val="0"/>
              </a:spcBef>
              <a:buSzPct val="100000"/>
              <a:defRPr sz="7000"/>
            </a:lvl3pPr>
            <a:lvl4pPr lvl="3" algn="ctr">
              <a:spcBef>
                <a:spcPts val="0"/>
              </a:spcBef>
              <a:buSzPct val="100000"/>
              <a:defRPr sz="7000"/>
            </a:lvl4pPr>
            <a:lvl5pPr lvl="4" algn="ctr">
              <a:spcBef>
                <a:spcPts val="0"/>
              </a:spcBef>
              <a:buSzPct val="100000"/>
              <a:defRPr sz="7000"/>
            </a:lvl5pPr>
            <a:lvl6pPr lvl="5" algn="ctr">
              <a:spcBef>
                <a:spcPts val="0"/>
              </a:spcBef>
              <a:buSzPct val="100000"/>
              <a:defRPr sz="7000"/>
            </a:lvl6pPr>
            <a:lvl7pPr lvl="6" algn="ctr">
              <a:spcBef>
                <a:spcPts val="0"/>
              </a:spcBef>
              <a:buSzPct val="100000"/>
              <a:defRPr sz="7000"/>
            </a:lvl7pPr>
            <a:lvl8pPr lvl="7" algn="ctr">
              <a:spcBef>
                <a:spcPts val="0"/>
              </a:spcBef>
              <a:buSzPct val="100000"/>
              <a:defRPr sz="7000"/>
            </a:lvl8pPr>
            <a:lvl9pPr lvl="8" algn="ctr">
              <a:spcBef>
                <a:spcPts val="0"/>
              </a:spcBef>
              <a:buSzPct val="100000"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42950" y="2619123"/>
            <a:ext cx="8420100" cy="1546400"/>
          </a:xfrm>
          <a:prstGeom prst="rect">
            <a:avLst/>
          </a:prstGeom>
        </p:spPr>
        <p:txBody>
          <a:bodyPr wrap="square" lIns="107269" tIns="107269" rIns="107269" bIns="107269" anchor="b" anchorCtr="0"/>
          <a:lstStyle>
            <a:lvl1pPr lvl="0" algn="ctr" rtl="0">
              <a:spcBef>
                <a:spcPts val="0"/>
              </a:spcBef>
              <a:buSzPct val="100000"/>
              <a:defRPr sz="5600"/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742950" y="4193137"/>
            <a:ext cx="8420100" cy="10464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 algn="ctr" rtl="0">
              <a:spcBef>
                <a:spcPts val="0"/>
              </a:spcBef>
              <a:buNone/>
              <a:defRPr/>
            </a:lvl1pPr>
            <a:lvl2pPr lvl="1" algn="ctr" rtl="0">
              <a:spcBef>
                <a:spcPts val="0"/>
              </a:spcBef>
              <a:buSzPct val="100000"/>
              <a:buNone/>
              <a:defRPr sz="3500"/>
            </a:lvl2pPr>
            <a:lvl3pPr lvl="2" algn="ctr" rtl="0">
              <a:spcBef>
                <a:spcPts val="0"/>
              </a:spcBef>
              <a:buSzPct val="100000"/>
              <a:buNone/>
              <a:defRPr sz="3500"/>
            </a:lvl3pPr>
            <a:lvl4pPr lvl="3" algn="ctr" rtl="0">
              <a:spcBef>
                <a:spcPts val="0"/>
              </a:spcBef>
              <a:buSzPct val="100000"/>
              <a:buNone/>
              <a:defRPr sz="3500"/>
            </a:lvl4pPr>
            <a:lvl5pPr lvl="4" algn="ctr" rtl="0">
              <a:spcBef>
                <a:spcPts val="0"/>
              </a:spcBef>
              <a:buSzPct val="100000"/>
              <a:buNone/>
              <a:defRPr sz="3500"/>
            </a:lvl5pPr>
            <a:lvl6pPr lvl="5" algn="ctr" rtl="0">
              <a:spcBef>
                <a:spcPts val="0"/>
              </a:spcBef>
              <a:buSzPct val="100000"/>
              <a:buNone/>
              <a:defRPr sz="3500"/>
            </a:lvl6pPr>
            <a:lvl7pPr lvl="6" algn="ctr" rtl="0">
              <a:spcBef>
                <a:spcPts val="0"/>
              </a:spcBef>
              <a:buSzPct val="100000"/>
              <a:buNone/>
              <a:defRPr sz="3500"/>
            </a:lvl7pPr>
            <a:lvl8pPr lvl="7" algn="ctr" rtl="0">
              <a:spcBef>
                <a:spcPts val="0"/>
              </a:spcBef>
              <a:buSzPct val="100000"/>
              <a:buNone/>
              <a:defRPr sz="3500"/>
            </a:lvl8pPr>
            <a:lvl9pPr lvl="8" algn="ctr" rtl="0">
              <a:spcBef>
                <a:spcPts val="0"/>
              </a:spcBef>
              <a:buSzPct val="100000"/>
              <a:buNone/>
              <a:defRPr sz="3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-6527" y="1290633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95300" y="2010567"/>
            <a:ext cx="4327375" cy="4557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900"/>
            </a:lvl2pPr>
            <a:lvl3pPr lvl="2">
              <a:spcBef>
                <a:spcPts val="0"/>
              </a:spcBef>
              <a:buSzPct val="100000"/>
              <a:defRPr sz="1900"/>
            </a:lvl3pPr>
            <a:lvl4pPr lvl="3">
              <a:spcBef>
                <a:spcPts val="0"/>
              </a:spcBef>
              <a:buSzPct val="100000"/>
              <a:defRPr sz="1900"/>
            </a:lvl4pPr>
            <a:lvl5pPr lvl="4">
              <a:spcBef>
                <a:spcPts val="0"/>
              </a:spcBef>
              <a:buSzPct val="100000"/>
              <a:defRPr sz="1900"/>
            </a:lvl5pPr>
            <a:lvl6pPr lvl="5">
              <a:spcBef>
                <a:spcPts val="0"/>
              </a:spcBef>
              <a:buSzPct val="100000"/>
              <a:defRPr sz="1900"/>
            </a:lvl6pPr>
            <a:lvl7pPr lvl="6">
              <a:spcBef>
                <a:spcPts val="0"/>
              </a:spcBef>
              <a:buSzPct val="100000"/>
              <a:defRPr sz="1900"/>
            </a:lvl7pPr>
            <a:lvl8pPr lvl="7">
              <a:spcBef>
                <a:spcPts val="0"/>
              </a:spcBef>
              <a:buSzPct val="100000"/>
              <a:defRPr sz="1900"/>
            </a:lvl8pPr>
            <a:lvl9pPr lvl="8">
              <a:spcBef>
                <a:spcPts val="0"/>
              </a:spcBef>
              <a:buSzPct val="100000"/>
              <a:defRPr sz="19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5083298" y="2010567"/>
            <a:ext cx="4327375" cy="4557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900"/>
            </a:lvl2pPr>
            <a:lvl3pPr lvl="2">
              <a:spcBef>
                <a:spcPts val="0"/>
              </a:spcBef>
              <a:buSzPct val="100000"/>
              <a:defRPr sz="1900"/>
            </a:lvl3pPr>
            <a:lvl4pPr lvl="3">
              <a:spcBef>
                <a:spcPts val="0"/>
              </a:spcBef>
              <a:buSzPct val="100000"/>
              <a:defRPr sz="1900"/>
            </a:lvl4pPr>
            <a:lvl5pPr lvl="4">
              <a:spcBef>
                <a:spcPts val="0"/>
              </a:spcBef>
              <a:buSzPct val="100000"/>
              <a:defRPr sz="1900"/>
            </a:lvl5pPr>
            <a:lvl6pPr lvl="5">
              <a:spcBef>
                <a:spcPts val="0"/>
              </a:spcBef>
              <a:buSzPct val="100000"/>
              <a:defRPr sz="1900"/>
            </a:lvl6pPr>
            <a:lvl7pPr lvl="6">
              <a:spcBef>
                <a:spcPts val="0"/>
              </a:spcBef>
              <a:buSzPct val="100000"/>
              <a:defRPr sz="1900"/>
            </a:lvl7pPr>
            <a:lvl8pPr lvl="7">
              <a:spcBef>
                <a:spcPts val="0"/>
              </a:spcBef>
              <a:buSzPct val="100000"/>
              <a:defRPr sz="1900"/>
            </a:lvl8pPr>
            <a:lvl9pPr lvl="8">
              <a:spcBef>
                <a:spcPts val="0"/>
              </a:spcBef>
              <a:buSzPct val="100000"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-6527" y="1290633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95300" y="2010567"/>
            <a:ext cx="2851225" cy="4557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3492628" y="2010567"/>
            <a:ext cx="2851225" cy="4557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3"/>
          </p:nvPr>
        </p:nvSpPr>
        <p:spPr>
          <a:xfrm>
            <a:off x="6489954" y="2010567"/>
            <a:ext cx="2851225" cy="4557200"/>
          </a:xfrm>
          <a:prstGeom prst="rect">
            <a:avLst/>
          </a:prstGeom>
        </p:spPr>
        <p:txBody>
          <a:bodyPr wrap="square" lIns="107269" tIns="107269" rIns="107269" bIns="107269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-6527" y="1290633"/>
            <a:ext cx="9919000" cy="1143200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95300" y="2084533"/>
            <a:ext cx="8915400" cy="3337600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/>
          <a:lstStyle>
            <a:lvl1pPr lvl="0"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6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slide" Target="slide1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0.w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ihristova11/PhysicsON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-27763" y="2820611"/>
            <a:ext cx="9945555" cy="1688509"/>
          </a:xfrm>
          <a:prstGeom prst="rect">
            <a:avLst/>
          </a:prstGeom>
        </p:spPr>
        <p:txBody>
          <a:bodyPr wrap="square" lIns="107269" tIns="107269" rIns="107269" bIns="107269" anchor="ctr" anchorCtr="0">
            <a:noAutofit/>
          </a:bodyPr>
          <a:lstStyle/>
          <a:p>
            <a:pPr>
              <a:lnSpc>
                <a:spcPts val="9000"/>
              </a:lnSpc>
            </a:pPr>
            <a:r>
              <a:rPr lang="bg-BG" sz="9000" dirty="0">
                <a:latin typeface="Festus" panose="02000400000000000000" pitchFamily="2" charset="0"/>
              </a:rPr>
              <a:t>Вълнови свойства на светлината</a:t>
            </a:r>
            <a:endParaRPr lang="en" sz="9000" dirty="0">
              <a:latin typeface="Festus" panose="02000400000000000000" pitchFamily="2" charset="0"/>
            </a:endParaRPr>
          </a:p>
        </p:txBody>
      </p:sp>
      <p:grpSp>
        <p:nvGrpSpPr>
          <p:cNvPr id="39" name="Shape 39"/>
          <p:cNvGrpSpPr/>
          <p:nvPr/>
        </p:nvGrpSpPr>
        <p:grpSpPr>
          <a:xfrm rot="2194107">
            <a:off x="604635" y="4406475"/>
            <a:ext cx="1849061" cy="1499629"/>
            <a:chOff x="238125" y="1918825"/>
            <a:chExt cx="1042450" cy="660400"/>
          </a:xfrm>
        </p:grpSpPr>
        <p:sp>
          <p:nvSpPr>
            <p:cNvPr id="40" name="Shape 40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0" t="0" r="0" b="0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0" t="0" r="0" b="0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" name="Shape 42"/>
          <p:cNvGrpSpPr/>
          <p:nvPr/>
        </p:nvGrpSpPr>
        <p:grpSpPr>
          <a:xfrm rot="13016502">
            <a:off x="7142689" y="1280325"/>
            <a:ext cx="1755871" cy="1691226"/>
            <a:chOff x="1113100" y="2199475"/>
            <a:chExt cx="801900" cy="709925"/>
          </a:xfrm>
        </p:grpSpPr>
        <p:sp>
          <p:nvSpPr>
            <p:cNvPr id="43" name="Shape 43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5" name="Shape 45"/>
          <p:cNvSpPr/>
          <p:nvPr/>
        </p:nvSpPr>
        <p:spPr>
          <a:xfrm>
            <a:off x="1387477" y="3356992"/>
            <a:ext cx="6607861" cy="137304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47" name="Shape 47"/>
          <p:cNvSpPr/>
          <p:nvPr/>
        </p:nvSpPr>
        <p:spPr>
          <a:xfrm>
            <a:off x="3619466" y="489333"/>
            <a:ext cx="2448273" cy="1823252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8173"/>
          <a:stretch/>
        </p:blipFill>
        <p:spPr>
          <a:xfrm>
            <a:off x="3695914" y="651660"/>
            <a:ext cx="2244879" cy="12186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Shape 38">
            <a:extLst>
              <a:ext uri="{FF2B5EF4-FFF2-40B4-BE49-F238E27FC236}">
                <a16:creationId xmlns:a16="http://schemas.microsoft.com/office/drawing/2014/main" id="{B0E8D7FA-45C6-4AF0-A3C5-380ECE6E6F99}"/>
              </a:ext>
            </a:extLst>
          </p:cNvPr>
          <p:cNvSpPr txBox="1">
            <a:spLocks/>
          </p:cNvSpPr>
          <p:nvPr/>
        </p:nvSpPr>
        <p:spPr>
          <a:xfrm>
            <a:off x="3910722" y="6144213"/>
            <a:ext cx="6768752" cy="448908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7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70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>
              <a:lnSpc>
                <a:spcPts val="9000"/>
              </a:lnSpc>
            </a:pPr>
            <a:r>
              <a:rPr lang="bg-BG" sz="2800" dirty="0">
                <a:latin typeface="Festus" panose="02000400000000000000" pitchFamily="2" charset="0"/>
              </a:rPr>
              <a:t>Симона Тодорова и Ирина Христова</a:t>
            </a:r>
            <a:endParaRPr lang="en" sz="2800" dirty="0">
              <a:latin typeface="Festus" panose="020004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9"/>
          <p:cNvSpPr/>
          <p:nvPr/>
        </p:nvSpPr>
        <p:spPr>
          <a:xfrm>
            <a:off x="4401105" y="213329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7" name="Shape 331"/>
          <p:cNvSpPr/>
          <p:nvPr/>
        </p:nvSpPr>
        <p:spPr>
          <a:xfrm>
            <a:off x="4592960" y="588455"/>
            <a:ext cx="470707" cy="323337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21352" y="1277688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Винаги ли наблюдаваме интерференция?</a:t>
            </a:r>
            <a:endParaRPr lang="en" sz="50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9" name="Shape 398"/>
          <p:cNvSpPr/>
          <p:nvPr/>
        </p:nvSpPr>
        <p:spPr>
          <a:xfrm>
            <a:off x="684247" y="4797153"/>
            <a:ext cx="8712968" cy="1872207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398474" y="5074988"/>
            <a:ext cx="722693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bg1"/>
                </a:solidFill>
                <a:latin typeface="Festus" panose="02000400000000000000" pitchFamily="2" charset="0"/>
              </a:rPr>
              <a:t>Интерференция се наблюдава само при </a:t>
            </a:r>
            <a:r>
              <a:rPr lang="bg-BG" sz="3800" b="1" dirty="0">
                <a:solidFill>
                  <a:schemeClr val="bg1"/>
                </a:solidFill>
                <a:latin typeface="Festus" panose="02000400000000000000" pitchFamily="2" charset="0"/>
              </a:rPr>
              <a:t>кохерентни източници </a:t>
            </a:r>
            <a:r>
              <a:rPr lang="bg-BG" sz="3800" dirty="0">
                <a:solidFill>
                  <a:schemeClr val="bg1"/>
                </a:solidFill>
                <a:latin typeface="Festus" panose="02000400000000000000" pitchFamily="2" charset="0"/>
              </a:rPr>
              <a:t>на светлина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64568" y="2132856"/>
            <a:ext cx="81823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Във всяка точка условието за усилване/ отслабване трябва да е изпълнено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7136" y="3429000"/>
            <a:ext cx="81823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Честотите на вълните, които </a:t>
            </a:r>
            <a:r>
              <a:rPr lang="bg-BG" sz="3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интерферират</a:t>
            </a:r>
            <a:r>
              <a:rPr lang="bg-BG" sz="38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, трябва да са равни</a:t>
            </a:r>
          </a:p>
        </p:txBody>
      </p:sp>
      <p:sp>
        <p:nvSpPr>
          <p:cNvPr id="20" name="Shape 311"/>
          <p:cNvSpPr/>
          <p:nvPr/>
        </p:nvSpPr>
        <p:spPr>
          <a:xfrm>
            <a:off x="344488" y="3326351"/>
            <a:ext cx="780206" cy="750721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1" name="Shape 311"/>
          <p:cNvSpPr/>
          <p:nvPr/>
        </p:nvSpPr>
        <p:spPr>
          <a:xfrm>
            <a:off x="434641" y="2107054"/>
            <a:ext cx="701935" cy="745882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1745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-447600" y="404664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ОПИТ НА ЮНГ </a:t>
            </a:r>
            <a:endParaRPr lang="en" sz="5400" b="1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09" y="2649346"/>
            <a:ext cx="8725795" cy="40200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2" y="116632"/>
            <a:ext cx="1895532" cy="23488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5889104" y="1278779"/>
            <a:ext cx="337784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1500" b="1" dirty="0">
                <a:ln>
                  <a:solidFill>
                    <a:sysClr val="windowText" lastClr="000000"/>
                  </a:solidFill>
                </a:ln>
                <a:solidFill>
                  <a:srgbClr val="FFFFCC"/>
                </a:solidFill>
                <a:effectLst>
                  <a:glow rad="63500">
                    <a:schemeClr val="accent6">
                      <a:lumMod val="20000"/>
                      <a:lumOff val="80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1801 г.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72398" y="3341051"/>
            <a:ext cx="1622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източник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05328" y="5877272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екран</a:t>
            </a:r>
          </a:p>
        </p:txBody>
      </p:sp>
    </p:spTree>
    <p:extLst>
      <p:ext uri="{BB962C8B-B14F-4D97-AF65-F5344CB8AC3E}">
        <p14:creationId xmlns:p14="http://schemas.microsoft.com/office/powerpoint/2010/main" val="275464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52600" y="1314634"/>
            <a:ext cx="81879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400" b="1" dirty="0">
                <a:solidFill>
                  <a:schemeClr val="bg1"/>
                </a:solidFill>
                <a:latin typeface="Festus" panose="02000400000000000000" pitchFamily="2" charset="0"/>
              </a:rPr>
              <a:t>Защо наблюдаваме на екрана тъмни и светли ивици?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68624" y="4005064"/>
            <a:ext cx="7980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400" b="1" dirty="0">
                <a:solidFill>
                  <a:schemeClr val="bg1"/>
                </a:solidFill>
                <a:latin typeface="Festus" panose="02000400000000000000" pitchFamily="2" charset="0"/>
              </a:rPr>
              <a:t>Защо светлинният фронт изглежда по този начин? </a:t>
            </a:r>
          </a:p>
        </p:txBody>
      </p:sp>
      <p:sp>
        <p:nvSpPr>
          <p:cNvPr id="8" name="Shape 333">
            <a:hlinkClick r:id="rId2" action="ppaction://hlinksldjump"/>
          </p:cNvPr>
          <p:cNvSpPr/>
          <p:nvPr/>
        </p:nvSpPr>
        <p:spPr>
          <a:xfrm>
            <a:off x="488504" y="4005064"/>
            <a:ext cx="1656184" cy="1544176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9" name="Shape 333">
            <a:hlinkClick r:id="rId3" action="ppaction://hlinksldjump"/>
          </p:cNvPr>
          <p:cNvSpPr/>
          <p:nvPr/>
        </p:nvSpPr>
        <p:spPr>
          <a:xfrm>
            <a:off x="496888" y="1435026"/>
            <a:ext cx="1656184" cy="1544176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704528" y="2056492"/>
            <a:ext cx="92204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300" dirty="0">
                <a:solidFill>
                  <a:schemeClr val="bg1"/>
                </a:solidFill>
                <a:latin typeface="Festus" panose="02000400000000000000" pitchFamily="2" charset="0"/>
              </a:rPr>
              <a:t>РАЗБЕРИ!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2222" y="4590256"/>
            <a:ext cx="92204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300" dirty="0">
                <a:solidFill>
                  <a:schemeClr val="bg1"/>
                </a:solidFill>
                <a:latin typeface="Festus" panose="02000400000000000000" pitchFamily="2" charset="0"/>
              </a:rPr>
              <a:t>РАЗБЕРИ!</a:t>
            </a:r>
          </a:p>
        </p:txBody>
      </p:sp>
    </p:spTree>
    <p:extLst>
      <p:ext uri="{BB962C8B-B14F-4D97-AF65-F5344CB8AC3E}">
        <p14:creationId xmlns:p14="http://schemas.microsoft.com/office/powerpoint/2010/main" val="4074755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-28632" y="980728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40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ПРИНЦИП НА СУПЕРПОЗИЦИЯТА</a:t>
            </a:r>
            <a:endParaRPr lang="en" sz="4000" b="1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3" name="Shape 398"/>
          <p:cNvSpPr/>
          <p:nvPr/>
        </p:nvSpPr>
        <p:spPr>
          <a:xfrm>
            <a:off x="344488" y="1988840"/>
            <a:ext cx="9217024" cy="4317743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30489" y="2460952"/>
            <a:ext cx="7645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Когато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в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една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среда се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разпространяват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няколко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отклонението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на всяка част от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средата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е сума от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отклоненията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които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частта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би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имала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при положение че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вълните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се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разпространяват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не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едновременно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а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поотделно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</a:t>
            </a:r>
            <a:endParaRPr lang="bg-BG" sz="36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764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inmax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287" y="548680"/>
            <a:ext cx="9224225" cy="57606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36776" y="1095127"/>
            <a:ext cx="374441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Festus" panose="02000400000000000000" pitchFamily="2" charset="0"/>
              </a:rPr>
              <a:t>Деструктивна интерференция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52800" y="3573016"/>
            <a:ext cx="3600400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latin typeface="Festus" panose="02000400000000000000" pitchFamily="2" charset="0"/>
              </a:rPr>
              <a:t>Конструктивна интерференция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53400" y="5085184"/>
            <a:ext cx="1280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solidFill>
                  <a:schemeClr val="bg1"/>
                </a:solidFill>
                <a:latin typeface="Festus" panose="02000400000000000000" pitchFamily="2" charset="0"/>
              </a:rPr>
              <a:t>следващ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96944" y="5631631"/>
            <a:ext cx="1280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solidFill>
                  <a:schemeClr val="bg1"/>
                </a:solidFill>
                <a:latin typeface="Festus" panose="02000400000000000000" pitchFamily="2" charset="0"/>
              </a:rPr>
              <a:t>въпрос</a:t>
            </a:r>
          </a:p>
        </p:txBody>
      </p:sp>
      <p:sp>
        <p:nvSpPr>
          <p:cNvPr id="9" name="Shape 294">
            <a:hlinkClick r:id="rId5" action="ppaction://hlinksldjump"/>
          </p:cNvPr>
          <p:cNvSpPr/>
          <p:nvPr/>
        </p:nvSpPr>
        <p:spPr>
          <a:xfrm>
            <a:off x="8359243" y="4839417"/>
            <a:ext cx="1546757" cy="2018583"/>
          </a:xfrm>
          <a:custGeom>
            <a:avLst/>
            <a:gdLst/>
            <a:ahLst/>
            <a:cxnLst/>
            <a:rect l="0" t="0" r="0" b="0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723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-20216" y="188640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ПРИНЦИП НА </a:t>
            </a:r>
            <a:br>
              <a:rPr lang="bg-BG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</a:br>
            <a:r>
              <a:rPr lang="bg-BG" sz="5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ХЮЙГЕНС- ФРЕНЕЛ</a:t>
            </a:r>
            <a:endParaRPr lang="en" sz="5400" b="1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3" name="Shape 398"/>
          <p:cNvSpPr/>
          <p:nvPr/>
        </p:nvSpPr>
        <p:spPr>
          <a:xfrm>
            <a:off x="344488" y="1988840"/>
            <a:ext cx="9217024" cy="4317743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1130489" y="2708920"/>
            <a:ext cx="76450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Всяка точка от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пространството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до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която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достига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фронтът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на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светлинната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става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източник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на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вторични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сферични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.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Вълновият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фронт на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вълната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е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повърхност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,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допирателна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към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тези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Festus" panose="02000400000000000000" pitchFamily="2" charset="0"/>
              </a:rPr>
              <a:t>вълни</a:t>
            </a:r>
            <a:r>
              <a:rPr lang="ru-RU" sz="3600" dirty="0">
                <a:solidFill>
                  <a:schemeClr val="bg1"/>
                </a:solidFill>
                <a:latin typeface="Festus" panose="02000400000000000000" pitchFamily="2" charset="0"/>
              </a:rPr>
              <a:t>. </a:t>
            </a:r>
            <a:endParaRPr lang="bg-BG" sz="36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634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436"/>
          <a:stretch/>
        </p:blipFill>
        <p:spPr>
          <a:xfrm>
            <a:off x="-15552" y="404664"/>
            <a:ext cx="9906001" cy="5936566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4736976" y="2895893"/>
            <a:ext cx="216024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Предишен </a:t>
            </a:r>
          </a:p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вълнов фронт</a:t>
            </a:r>
          </a:p>
        </p:txBody>
      </p:sp>
      <p:sp>
        <p:nvSpPr>
          <p:cNvPr id="56" name="TextBox 55"/>
          <p:cNvSpPr txBox="1"/>
          <p:nvPr/>
        </p:nvSpPr>
        <p:spPr>
          <a:xfrm rot="16200000">
            <a:off x="-492026" y="2832848"/>
            <a:ext cx="2160240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bg-BG" sz="2800" b="1" dirty="0">
              <a:solidFill>
                <a:schemeClr val="tx1"/>
              </a:solidFill>
              <a:latin typeface="Festus" panose="02000400000000000000" pitchFamily="2" charset="0"/>
            </a:endParaRPr>
          </a:p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Предишен </a:t>
            </a:r>
          </a:p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вълнов фронт</a:t>
            </a:r>
          </a:p>
        </p:txBody>
      </p:sp>
      <p:sp>
        <p:nvSpPr>
          <p:cNvPr id="57" name="TextBox 56"/>
          <p:cNvSpPr txBox="1"/>
          <p:nvPr/>
        </p:nvSpPr>
        <p:spPr>
          <a:xfrm rot="16200000">
            <a:off x="2748334" y="2856588"/>
            <a:ext cx="2160240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Нов вълнов фронт</a:t>
            </a:r>
          </a:p>
          <a:p>
            <a:pPr algn="ctr"/>
            <a:endParaRPr lang="bg-BG" sz="2800" b="1" dirty="0">
              <a:solidFill>
                <a:schemeClr val="tx1"/>
              </a:solidFill>
              <a:latin typeface="Festus" panose="02000400000000000000" pitchFamily="2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553400" y="2780928"/>
            <a:ext cx="1368152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2800" b="1" dirty="0">
                <a:solidFill>
                  <a:schemeClr val="tx1"/>
                </a:solidFill>
                <a:latin typeface="Festus" panose="02000400000000000000" pitchFamily="2" charset="0"/>
              </a:rPr>
              <a:t>Нов вълнов фронт</a:t>
            </a:r>
          </a:p>
        </p:txBody>
      </p:sp>
    </p:spTree>
    <p:extLst>
      <p:ext uri="{BB962C8B-B14F-4D97-AF65-F5344CB8AC3E}">
        <p14:creationId xmlns:p14="http://schemas.microsoft.com/office/powerpoint/2010/main" val="543135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632520" y="1628800"/>
            <a:ext cx="3384376" cy="720080"/>
          </a:xfrm>
          <a:prstGeom prst="roundRect">
            <a:avLst/>
          </a:prstGeom>
          <a:solidFill>
            <a:srgbClr val="FFFFCC"/>
          </a:solidFill>
          <a:ln>
            <a:solidFill>
              <a:schemeClr val="bg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0648"/>
            <a:ext cx="9919000" cy="1143200"/>
          </a:xfrm>
        </p:spPr>
        <p:txBody>
          <a:bodyPr/>
          <a:lstStyle/>
          <a:p>
            <a:r>
              <a:rPr lang="bg-BG" sz="4400" b="1" dirty="0">
                <a:latin typeface="Festus" panose="02000400000000000000" pitchFamily="2" charset="0"/>
              </a:rPr>
              <a:t>УСЛОВИЯ ЗА…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5146323" y="1124744"/>
            <a:ext cx="4631213" cy="2714577"/>
          </a:xfrm>
        </p:spPr>
        <p:txBody>
          <a:bodyPr/>
          <a:lstStyle/>
          <a:p>
            <a:pPr algn="ctr">
              <a:buNone/>
            </a:pPr>
            <a:r>
              <a:rPr lang="bg-BG" sz="2400" b="1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2) ИНТЕФЕРЕНЧЕН МИНИМУМ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"/>
          </p:nvPr>
        </p:nvSpPr>
        <p:spPr>
          <a:xfrm>
            <a:off x="-15552" y="1124744"/>
            <a:ext cx="5121520" cy="2736304"/>
          </a:xfrm>
        </p:spPr>
        <p:txBody>
          <a:bodyPr/>
          <a:lstStyle/>
          <a:p>
            <a:pPr algn="ctr">
              <a:buNone/>
            </a:pPr>
            <a:r>
              <a:rPr lang="bg-BG" sz="2400" b="1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1) ИНТЕФЕРЕНЧЕН МАКСИМУМ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145723"/>
              </p:ext>
            </p:extLst>
          </p:nvPr>
        </p:nvGraphicFramePr>
        <p:xfrm>
          <a:off x="871538" y="1763713"/>
          <a:ext cx="3021012" cy="449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Уравнение" r:id="rId3" imgW="1384200" imgH="203040" progId="Equation.3">
                  <p:embed/>
                </p:oleObj>
              </mc:Choice>
              <mc:Fallback>
                <p:oleObj name="Уравнение" r:id="rId3" imgW="1384200" imgH="203040" progId="Equation.3">
                  <p:embed/>
                  <p:pic>
                    <p:nvPicPr>
                      <p:cNvPr id="12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1538" y="1763713"/>
                        <a:ext cx="3021012" cy="449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5529064" y="1648421"/>
            <a:ext cx="4037992" cy="720080"/>
          </a:xfrm>
          <a:prstGeom prst="roundRect">
            <a:avLst/>
          </a:prstGeom>
          <a:solidFill>
            <a:srgbClr val="FFFFCC"/>
          </a:solidFill>
          <a:ln>
            <a:solidFill>
              <a:schemeClr val="bg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683963"/>
              </p:ext>
            </p:extLst>
          </p:nvPr>
        </p:nvGraphicFramePr>
        <p:xfrm>
          <a:off x="5651500" y="1711325"/>
          <a:ext cx="3846513" cy="598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Уравнение" r:id="rId5" imgW="1803240" imgH="393480" progId="Equation.3">
                  <p:embed/>
                </p:oleObj>
              </mc:Choice>
              <mc:Fallback>
                <p:oleObj name="Уравнение" r:id="rId5" imgW="1803240" imgH="393480" progId="Equation.3">
                  <p:embed/>
                  <p:pic>
                    <p:nvPicPr>
                      <p:cNvPr id="19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0" y="1711325"/>
                        <a:ext cx="3846513" cy="598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920552" y="2468458"/>
            <a:ext cx="8136904" cy="4200902"/>
            <a:chOff x="251520" y="1155590"/>
            <a:chExt cx="7597080" cy="4880085"/>
          </a:xfrm>
        </p:grpSpPr>
        <p:grpSp>
          <p:nvGrpSpPr>
            <p:cNvPr id="21" name="Group 57"/>
            <p:cNvGrpSpPr>
              <a:grpSpLocks/>
            </p:cNvGrpSpPr>
            <p:nvPr/>
          </p:nvGrpSpPr>
          <p:grpSpPr bwMode="auto">
            <a:xfrm>
              <a:off x="466725" y="2552700"/>
              <a:ext cx="2185988" cy="2720975"/>
              <a:chOff x="294" y="1608"/>
              <a:chExt cx="1377" cy="1714"/>
            </a:xfrm>
          </p:grpSpPr>
          <p:sp>
            <p:nvSpPr>
              <p:cNvPr id="66" name="Arc 53"/>
              <p:cNvSpPr>
                <a:spLocks/>
              </p:cNvSpPr>
              <p:nvPr/>
            </p:nvSpPr>
            <p:spPr bwMode="auto">
              <a:xfrm rot="5400000">
                <a:off x="377" y="1848"/>
                <a:ext cx="968" cy="1133"/>
              </a:xfrm>
              <a:custGeom>
                <a:avLst/>
                <a:gdLst>
                  <a:gd name="G0" fmla="+- 11525 0 0"/>
                  <a:gd name="G1" fmla="+- 21600 0 0"/>
                  <a:gd name="G2" fmla="+- 21600 0 0"/>
                  <a:gd name="T0" fmla="*/ 0 w 20639"/>
                  <a:gd name="T1" fmla="*/ 3332 h 21600"/>
                  <a:gd name="T2" fmla="*/ 20639 w 20639"/>
                  <a:gd name="T3" fmla="*/ 2017 h 21600"/>
                  <a:gd name="T4" fmla="*/ 11525 w 20639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639" h="21600" fill="none" extrusionOk="0">
                    <a:moveTo>
                      <a:pt x="-1" y="3331"/>
                    </a:moveTo>
                    <a:cubicBezTo>
                      <a:pt x="3449" y="1155"/>
                      <a:pt x="7445" y="-1"/>
                      <a:pt x="11525" y="0"/>
                    </a:cubicBezTo>
                    <a:cubicBezTo>
                      <a:pt x="14673" y="0"/>
                      <a:pt x="17784" y="688"/>
                      <a:pt x="20639" y="2016"/>
                    </a:cubicBezTo>
                  </a:path>
                  <a:path w="20639" h="21600" stroke="0" extrusionOk="0">
                    <a:moveTo>
                      <a:pt x="-1" y="3331"/>
                    </a:moveTo>
                    <a:cubicBezTo>
                      <a:pt x="3449" y="1155"/>
                      <a:pt x="7445" y="-1"/>
                      <a:pt x="11525" y="0"/>
                    </a:cubicBezTo>
                    <a:cubicBezTo>
                      <a:pt x="14673" y="0"/>
                      <a:pt x="17784" y="688"/>
                      <a:pt x="20639" y="2016"/>
                    </a:cubicBezTo>
                    <a:lnTo>
                      <a:pt x="11525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Arc 54"/>
              <p:cNvSpPr>
                <a:spLocks/>
              </p:cNvSpPr>
              <p:nvPr/>
            </p:nvSpPr>
            <p:spPr bwMode="auto">
              <a:xfrm rot="5400000">
                <a:off x="234" y="1885"/>
                <a:ext cx="1714" cy="1160"/>
              </a:xfrm>
              <a:custGeom>
                <a:avLst/>
                <a:gdLst>
                  <a:gd name="G0" fmla="+- 16144 0 0"/>
                  <a:gd name="G1" fmla="+- 21600 0 0"/>
                  <a:gd name="G2" fmla="+- 21600 0 0"/>
                  <a:gd name="T0" fmla="*/ 0 w 32667"/>
                  <a:gd name="T1" fmla="*/ 7250 h 21600"/>
                  <a:gd name="T2" fmla="*/ 32667 w 32667"/>
                  <a:gd name="T3" fmla="*/ 7687 h 21600"/>
                  <a:gd name="T4" fmla="*/ 16144 w 32667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667" h="21600" fill="none" extrusionOk="0">
                    <a:moveTo>
                      <a:pt x="-1" y="7249"/>
                    </a:moveTo>
                    <a:cubicBezTo>
                      <a:pt x="4098" y="2638"/>
                      <a:pt x="9974" y="-1"/>
                      <a:pt x="16144" y="0"/>
                    </a:cubicBezTo>
                    <a:cubicBezTo>
                      <a:pt x="22515" y="0"/>
                      <a:pt x="28562" y="2813"/>
                      <a:pt x="32666" y="7687"/>
                    </a:cubicBezTo>
                  </a:path>
                  <a:path w="32667" h="21600" stroke="0" extrusionOk="0">
                    <a:moveTo>
                      <a:pt x="-1" y="7249"/>
                    </a:moveTo>
                    <a:cubicBezTo>
                      <a:pt x="4098" y="2638"/>
                      <a:pt x="9974" y="-1"/>
                      <a:pt x="16144" y="0"/>
                    </a:cubicBezTo>
                    <a:cubicBezTo>
                      <a:pt x="22515" y="0"/>
                      <a:pt x="28562" y="2813"/>
                      <a:pt x="32666" y="7687"/>
                    </a:cubicBezTo>
                    <a:lnTo>
                      <a:pt x="16144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2" name="Group 56"/>
            <p:cNvGrpSpPr>
              <a:grpSpLocks/>
            </p:cNvGrpSpPr>
            <p:nvPr/>
          </p:nvGrpSpPr>
          <p:grpSpPr bwMode="auto">
            <a:xfrm>
              <a:off x="869950" y="3124200"/>
              <a:ext cx="1006475" cy="1541463"/>
              <a:chOff x="548" y="1968"/>
              <a:chExt cx="634" cy="971"/>
            </a:xfrm>
          </p:grpSpPr>
          <p:sp>
            <p:nvSpPr>
              <p:cNvPr id="64" name="Arc 51"/>
              <p:cNvSpPr>
                <a:spLocks/>
              </p:cNvSpPr>
              <p:nvPr/>
            </p:nvSpPr>
            <p:spPr bwMode="auto">
              <a:xfrm rot="5400000">
                <a:off x="480" y="2224"/>
                <a:ext cx="691" cy="452"/>
              </a:xfrm>
              <a:custGeom>
                <a:avLst/>
                <a:gdLst>
                  <a:gd name="G0" fmla="+- 17583 0 0"/>
                  <a:gd name="G1" fmla="+- 21600 0 0"/>
                  <a:gd name="G2" fmla="+- 21600 0 0"/>
                  <a:gd name="T0" fmla="*/ 0 w 34825"/>
                  <a:gd name="T1" fmla="*/ 9054 h 21600"/>
                  <a:gd name="T2" fmla="*/ 34825 w 34825"/>
                  <a:gd name="T3" fmla="*/ 8590 h 21600"/>
                  <a:gd name="T4" fmla="*/ 17583 w 34825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825" h="21600" fill="none" extrusionOk="0">
                    <a:moveTo>
                      <a:pt x="0" y="9054"/>
                    </a:moveTo>
                    <a:cubicBezTo>
                      <a:pt x="4054" y="3372"/>
                      <a:pt x="10603" y="-1"/>
                      <a:pt x="17583" y="0"/>
                    </a:cubicBezTo>
                    <a:cubicBezTo>
                      <a:pt x="24359" y="0"/>
                      <a:pt x="30743" y="3180"/>
                      <a:pt x="34825" y="8589"/>
                    </a:cubicBezTo>
                  </a:path>
                  <a:path w="34825" h="21600" stroke="0" extrusionOk="0">
                    <a:moveTo>
                      <a:pt x="0" y="9054"/>
                    </a:moveTo>
                    <a:cubicBezTo>
                      <a:pt x="4054" y="3372"/>
                      <a:pt x="10603" y="-1"/>
                      <a:pt x="17583" y="0"/>
                    </a:cubicBezTo>
                    <a:cubicBezTo>
                      <a:pt x="24359" y="0"/>
                      <a:pt x="30743" y="3180"/>
                      <a:pt x="34825" y="8589"/>
                    </a:cubicBezTo>
                    <a:lnTo>
                      <a:pt x="17583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Arc 49"/>
              <p:cNvSpPr>
                <a:spLocks/>
              </p:cNvSpPr>
              <p:nvPr/>
            </p:nvSpPr>
            <p:spPr bwMode="auto">
              <a:xfrm rot="5400000">
                <a:off x="379" y="2137"/>
                <a:ext cx="971" cy="634"/>
              </a:xfrm>
              <a:custGeom>
                <a:avLst/>
                <a:gdLst>
                  <a:gd name="G0" fmla="+- 17583 0 0"/>
                  <a:gd name="G1" fmla="+- 21600 0 0"/>
                  <a:gd name="G2" fmla="+- 21600 0 0"/>
                  <a:gd name="T0" fmla="*/ 0 w 34825"/>
                  <a:gd name="T1" fmla="*/ 9054 h 21600"/>
                  <a:gd name="T2" fmla="*/ 34825 w 34825"/>
                  <a:gd name="T3" fmla="*/ 8590 h 21600"/>
                  <a:gd name="T4" fmla="*/ 17583 w 34825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825" h="21600" fill="none" extrusionOk="0">
                    <a:moveTo>
                      <a:pt x="0" y="9054"/>
                    </a:moveTo>
                    <a:cubicBezTo>
                      <a:pt x="4054" y="3372"/>
                      <a:pt x="10603" y="-1"/>
                      <a:pt x="17583" y="0"/>
                    </a:cubicBezTo>
                    <a:cubicBezTo>
                      <a:pt x="24359" y="0"/>
                      <a:pt x="30743" y="3180"/>
                      <a:pt x="34825" y="8589"/>
                    </a:cubicBezTo>
                  </a:path>
                  <a:path w="34825" h="21600" stroke="0" extrusionOk="0">
                    <a:moveTo>
                      <a:pt x="0" y="9054"/>
                    </a:moveTo>
                    <a:cubicBezTo>
                      <a:pt x="4054" y="3372"/>
                      <a:pt x="10603" y="-1"/>
                      <a:pt x="17583" y="0"/>
                    </a:cubicBezTo>
                    <a:cubicBezTo>
                      <a:pt x="24359" y="0"/>
                      <a:pt x="30743" y="3180"/>
                      <a:pt x="34825" y="8589"/>
                    </a:cubicBezTo>
                    <a:lnTo>
                      <a:pt x="17583" y="21600"/>
                    </a:lnTo>
                    <a:close/>
                  </a:path>
                </a:pathLst>
              </a:custGeom>
              <a:noFill/>
              <a:ln w="3810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Freeform 3"/>
            <p:cNvSpPr>
              <a:spLocks/>
            </p:cNvSpPr>
            <p:nvPr/>
          </p:nvSpPr>
          <p:spPr bwMode="auto">
            <a:xfrm>
              <a:off x="914400" y="3887788"/>
              <a:ext cx="5715000" cy="1587"/>
            </a:xfrm>
            <a:custGeom>
              <a:avLst/>
              <a:gdLst>
                <a:gd name="T0" fmla="*/ 0 w 3600"/>
                <a:gd name="T1" fmla="*/ 1 h 1"/>
                <a:gd name="T2" fmla="*/ 3600 w 360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00" h="1">
                  <a:moveTo>
                    <a:pt x="0" y="1"/>
                  </a:moveTo>
                  <a:lnTo>
                    <a:pt x="360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Line 9"/>
            <p:cNvSpPr>
              <a:spLocks noChangeShapeType="1"/>
            </p:cNvSpPr>
            <p:nvPr/>
          </p:nvSpPr>
          <p:spPr bwMode="auto">
            <a:xfrm>
              <a:off x="6586538" y="1754381"/>
              <a:ext cx="1587" cy="4267200"/>
            </a:xfrm>
            <a:prstGeom prst="line">
              <a:avLst/>
            </a:prstGeom>
            <a:noFill/>
            <a:ln w="3175">
              <a:solidFill>
                <a:schemeClr val="bg1"/>
              </a:solidFill>
              <a:round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430200" prstMaterial="legacyWireframe">
              <a:bevelT w="13500" h="13500" prst="angle"/>
              <a:bevelB w="13500" h="13500" prst="angle"/>
              <a:extrusionClr>
                <a:srgbClr val="0000FF"/>
              </a:extrusionClr>
            </a:sp3d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flatTx/>
            </a:bodyPr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Line 4"/>
            <p:cNvSpPr>
              <a:spLocks noChangeShapeType="1"/>
            </p:cNvSpPr>
            <p:nvPr/>
          </p:nvSpPr>
          <p:spPr bwMode="auto">
            <a:xfrm>
              <a:off x="1295400" y="1828800"/>
              <a:ext cx="1588" cy="41910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tx1"/>
              </a:extrusionClr>
            </a:sp3d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flatTx/>
            </a:bodyPr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6" name="Line 2"/>
            <p:cNvSpPr>
              <a:spLocks noChangeShapeType="1"/>
            </p:cNvSpPr>
            <p:nvPr/>
          </p:nvSpPr>
          <p:spPr bwMode="auto">
            <a:xfrm flipV="1">
              <a:off x="2627313" y="2438400"/>
              <a:ext cx="3925887" cy="2001838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7" name="Oval 10"/>
            <p:cNvSpPr>
              <a:spLocks noChangeArrowheads="1"/>
            </p:cNvSpPr>
            <p:nvPr/>
          </p:nvSpPr>
          <p:spPr bwMode="auto">
            <a:xfrm>
              <a:off x="6553200" y="2362200"/>
              <a:ext cx="152400" cy="152400"/>
            </a:xfrm>
            <a:prstGeom prst="ellipse">
              <a:avLst/>
            </a:prstGeom>
            <a:solidFill>
              <a:srgbClr val="FFFF66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8" name="Line 11"/>
            <p:cNvSpPr>
              <a:spLocks noChangeShapeType="1"/>
            </p:cNvSpPr>
            <p:nvPr/>
          </p:nvSpPr>
          <p:spPr bwMode="auto">
            <a:xfrm flipV="1">
              <a:off x="2743200" y="2438400"/>
              <a:ext cx="3810000" cy="9144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Line 12"/>
            <p:cNvSpPr>
              <a:spLocks noChangeShapeType="1"/>
            </p:cNvSpPr>
            <p:nvPr/>
          </p:nvSpPr>
          <p:spPr bwMode="auto">
            <a:xfrm flipH="1">
              <a:off x="2667000" y="5334000"/>
              <a:ext cx="1752600" cy="1588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Line 13"/>
            <p:cNvSpPr>
              <a:spLocks noChangeShapeType="1"/>
            </p:cNvSpPr>
            <p:nvPr/>
          </p:nvSpPr>
          <p:spPr bwMode="auto">
            <a:xfrm>
              <a:off x="4876800" y="5334000"/>
              <a:ext cx="1752600" cy="1588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31" name="Group 58"/>
            <p:cNvGrpSpPr>
              <a:grpSpLocks/>
            </p:cNvGrpSpPr>
            <p:nvPr/>
          </p:nvGrpSpPr>
          <p:grpSpPr bwMode="auto">
            <a:xfrm>
              <a:off x="2411413" y="3352800"/>
              <a:ext cx="4762" cy="1041400"/>
              <a:chOff x="1519" y="2112"/>
              <a:chExt cx="3" cy="656"/>
            </a:xfrm>
          </p:grpSpPr>
          <p:sp>
            <p:nvSpPr>
              <p:cNvPr id="62" name="Line 14"/>
              <p:cNvSpPr>
                <a:spLocks noChangeShapeType="1"/>
              </p:cNvSpPr>
              <p:nvPr/>
            </p:nvSpPr>
            <p:spPr bwMode="auto">
              <a:xfrm flipV="1">
                <a:off x="1521" y="2112"/>
                <a:ext cx="1" cy="336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Line 15"/>
              <p:cNvSpPr>
                <a:spLocks noChangeShapeType="1"/>
              </p:cNvSpPr>
              <p:nvPr/>
            </p:nvSpPr>
            <p:spPr bwMode="auto">
              <a:xfrm>
                <a:off x="1519" y="2432"/>
                <a:ext cx="1" cy="336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bg-BG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2" name="Line 16"/>
            <p:cNvSpPr>
              <a:spLocks noChangeShapeType="1"/>
            </p:cNvSpPr>
            <p:nvPr/>
          </p:nvSpPr>
          <p:spPr bwMode="auto">
            <a:xfrm>
              <a:off x="1905000" y="1828800"/>
              <a:ext cx="1588" cy="41910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FF00"/>
              </a:extrusionClr>
            </a:sp3d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flatTx/>
            </a:bodyPr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Text Box 17"/>
            <p:cNvSpPr txBox="1">
              <a:spLocks noChangeArrowheads="1"/>
            </p:cNvSpPr>
            <p:nvPr/>
          </p:nvSpPr>
          <p:spPr bwMode="auto">
            <a:xfrm>
              <a:off x="6858000" y="3733800"/>
              <a:ext cx="3810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bg-BG" altLang="bg-BG" b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34" name="Line 18"/>
            <p:cNvSpPr>
              <a:spLocks noChangeShapeType="1"/>
            </p:cNvSpPr>
            <p:nvPr/>
          </p:nvSpPr>
          <p:spPr bwMode="auto">
            <a:xfrm flipV="1">
              <a:off x="7315200" y="1663700"/>
              <a:ext cx="1588" cy="22225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Text Box 19"/>
            <p:cNvSpPr txBox="1">
              <a:spLocks noChangeArrowheads="1"/>
            </p:cNvSpPr>
            <p:nvPr/>
          </p:nvSpPr>
          <p:spPr bwMode="auto">
            <a:xfrm>
              <a:off x="7391400" y="1484313"/>
              <a:ext cx="457200" cy="686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sz="2400" i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Georgia" pitchFamily="18" charset="0"/>
                </a:rPr>
                <a:t>x</a:t>
              </a:r>
              <a:endParaRPr lang="bg-BG" altLang="bg-BG" sz="2400" i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Georgia" pitchFamily="18" charset="0"/>
              </a:endParaRPr>
            </a:p>
          </p:txBody>
        </p:sp>
        <p:sp>
          <p:nvSpPr>
            <p:cNvPr id="36" name="Text Box 20"/>
            <p:cNvSpPr txBox="1">
              <a:spLocks noChangeArrowheads="1"/>
            </p:cNvSpPr>
            <p:nvPr/>
          </p:nvSpPr>
          <p:spPr bwMode="auto">
            <a:xfrm>
              <a:off x="6781800" y="2133599"/>
              <a:ext cx="3810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M</a:t>
              </a:r>
              <a:endParaRPr lang="bg-BG" altLang="bg-BG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7" name="Text Box 21"/>
            <p:cNvSpPr txBox="1">
              <a:spLocks noChangeArrowheads="1"/>
            </p:cNvSpPr>
            <p:nvPr/>
          </p:nvSpPr>
          <p:spPr bwMode="auto">
            <a:xfrm>
              <a:off x="395288" y="3068638"/>
              <a:ext cx="4572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S</a:t>
              </a:r>
              <a:r>
                <a:rPr lang="en-US" altLang="bg-BG" baseline="-250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0</a:t>
              </a:r>
              <a:endParaRPr lang="bg-BG" alt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8" name="Text Box 22"/>
            <p:cNvSpPr txBox="1">
              <a:spLocks noChangeArrowheads="1"/>
            </p:cNvSpPr>
            <p:nvPr/>
          </p:nvSpPr>
          <p:spPr bwMode="auto">
            <a:xfrm>
              <a:off x="2740025" y="2900363"/>
              <a:ext cx="5334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S</a:t>
              </a:r>
              <a:r>
                <a:rPr lang="en-US" altLang="bg-BG" b="1" baseline="-25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2</a:t>
              </a:r>
              <a:endParaRPr lang="bg-BG" altLang="bg-BG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9" name="Text Box 23"/>
            <p:cNvSpPr txBox="1">
              <a:spLocks noChangeArrowheads="1"/>
            </p:cNvSpPr>
            <p:nvPr/>
          </p:nvSpPr>
          <p:spPr bwMode="auto">
            <a:xfrm>
              <a:off x="2843214" y="4365626"/>
              <a:ext cx="4572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S</a:t>
              </a:r>
              <a:r>
                <a:rPr lang="en-US" altLang="bg-BG" b="1" baseline="-25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1</a:t>
              </a:r>
              <a:endParaRPr lang="bg-BG" altLang="bg-BG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Text Box 25"/>
            <p:cNvSpPr txBox="1">
              <a:spLocks noChangeArrowheads="1"/>
            </p:cNvSpPr>
            <p:nvPr/>
          </p:nvSpPr>
          <p:spPr bwMode="auto">
            <a:xfrm>
              <a:off x="4495800" y="5105399"/>
              <a:ext cx="6096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L</a:t>
              </a:r>
              <a:endParaRPr lang="bg-BG" altLang="bg-BG" b="1" i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Text Box 26"/>
            <p:cNvSpPr txBox="1">
              <a:spLocks noChangeArrowheads="1"/>
            </p:cNvSpPr>
            <p:nvPr/>
          </p:nvSpPr>
          <p:spPr bwMode="auto">
            <a:xfrm>
              <a:off x="1363066" y="1155590"/>
              <a:ext cx="1408734" cy="8699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 eaLnBrk="0" hangingPunct="0">
                <a:spcBef>
                  <a:spcPct val="50000"/>
                </a:spcBef>
              </a:pPr>
              <a:r>
                <a:rPr lang="bg-BG" altLang="bg-BG" b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Festus" panose="02000400000000000000" pitchFamily="2" charset="0"/>
                </a:rPr>
                <a:t>фронт на вълната</a:t>
              </a:r>
            </a:p>
          </p:txBody>
        </p:sp>
        <p:sp>
          <p:nvSpPr>
            <p:cNvPr id="42" name="Text Box 27"/>
            <p:cNvSpPr txBox="1">
              <a:spLocks noChangeArrowheads="1"/>
            </p:cNvSpPr>
            <p:nvPr/>
          </p:nvSpPr>
          <p:spPr bwMode="auto">
            <a:xfrm>
              <a:off x="1066800" y="1295400"/>
              <a:ext cx="6096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D</a:t>
              </a:r>
              <a:r>
                <a:rPr lang="en-US" altLang="bg-BG" b="1" baseline="-250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1</a:t>
              </a:r>
              <a:endParaRPr lang="bg-BG" altLang="bg-BG" b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Text Box 28"/>
            <p:cNvSpPr txBox="1">
              <a:spLocks noChangeArrowheads="1"/>
            </p:cNvSpPr>
            <p:nvPr/>
          </p:nvSpPr>
          <p:spPr bwMode="auto">
            <a:xfrm>
              <a:off x="2411413" y="1295400"/>
              <a:ext cx="533400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D</a:t>
              </a:r>
              <a:r>
                <a:rPr lang="en-US" altLang="bg-BG" b="1" baseline="-2500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2</a:t>
              </a:r>
              <a:endParaRPr lang="bg-BG" altLang="bg-BG" b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Text Box 29"/>
            <p:cNvSpPr txBox="1">
              <a:spLocks noChangeArrowheads="1"/>
            </p:cNvSpPr>
            <p:nvPr/>
          </p:nvSpPr>
          <p:spPr bwMode="auto">
            <a:xfrm>
              <a:off x="6382072" y="1340769"/>
              <a:ext cx="998241" cy="5952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bg-BG" altLang="bg-BG" sz="2000" b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Festus" panose="02000400000000000000" pitchFamily="2" charset="0"/>
                </a:rPr>
                <a:t>екран</a:t>
              </a:r>
            </a:p>
          </p:txBody>
        </p:sp>
        <p:sp>
          <p:nvSpPr>
            <p:cNvPr id="45" name="Line 31"/>
            <p:cNvSpPr>
              <a:spLocks noChangeShapeType="1"/>
            </p:cNvSpPr>
            <p:nvPr/>
          </p:nvSpPr>
          <p:spPr bwMode="auto">
            <a:xfrm>
              <a:off x="7239000" y="3886200"/>
              <a:ext cx="152400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Text Box 32"/>
            <p:cNvSpPr txBox="1">
              <a:spLocks noChangeArrowheads="1"/>
            </p:cNvSpPr>
            <p:nvPr/>
          </p:nvSpPr>
          <p:spPr bwMode="auto">
            <a:xfrm>
              <a:off x="4140200" y="2349500"/>
              <a:ext cx="452438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r</a:t>
              </a:r>
              <a:r>
                <a:rPr lang="en-US" altLang="bg-BG" b="1" baseline="-25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2</a:t>
              </a:r>
              <a:endParaRPr lang="bg-BG" altLang="bg-BG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 Box 33"/>
                <p:cNvSpPr txBox="1">
                  <a:spLocks noChangeArrowheads="1"/>
                </p:cNvSpPr>
                <p:nvPr/>
              </p:nvSpPr>
              <p:spPr bwMode="auto">
                <a:xfrm rot="19873353">
                  <a:off x="4096720" y="3233636"/>
                  <a:ext cx="1486272" cy="50363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square">
                  <a:spAutoFit/>
                </a:bodyPr>
                <a:lstStyle/>
                <a:p>
                  <a:pPr eaLnBrk="0" hangingPunct="0">
                    <a:spcBef>
                      <a:spcPct val="50000"/>
                    </a:spcBef>
                  </a:pPr>
                  <a:r>
                    <a:rPr lang="en-US" altLang="bg-BG" b="1" i="1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</a:rPr>
                    <a:t>r</a:t>
                  </a:r>
                  <a:r>
                    <a:rPr lang="en-US" altLang="bg-BG" b="1" baseline="-25000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</a:rPr>
                    <a:t>1</a:t>
                  </a:r>
                  <a:r>
                    <a:rPr lang="en-US" altLang="bg-BG" b="1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</a:rPr>
                    <a:t> =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altLang="bg-BG" b="1" i="1" smtClean="0">
                              <a:ln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bg-BG" b="1" i="1" smtClean="0">
                              <a:ln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altLang="bg-BG" b="1" i="1" smtClean="0">
                              <a:ln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𝒓</m:t>
                          </m:r>
                        </m:e>
                        <m:sub>
                          <m:r>
                            <a:rPr lang="en-US" altLang="bg-BG" b="1" i="1" smtClean="0">
                              <a:ln>
                                <a:solidFill>
                                  <a:schemeClr val="bg1"/>
                                </a:solidFill>
                              </a:ln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𝟐</m:t>
                          </m:r>
                        </m:sub>
                      </m:sSub>
                    </m:oMath>
                  </a14:m>
                  <a:r>
                    <a:rPr lang="en-US" altLang="bg-BG" b="1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</a:rPr>
                    <a:t> + </a:t>
                  </a:r>
                  <a:r>
                    <a:rPr lang="en-US" altLang="bg-BG" b="1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sym typeface="Symbol"/>
                    </a:rPr>
                    <a:t></a:t>
                  </a:r>
                  <a:endParaRPr lang="bg-BG" altLang="bg-BG" b="1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47" name="Text Box 3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 rot="19873353">
                  <a:off x="4096720" y="3233636"/>
                  <a:ext cx="1486272" cy="503635"/>
                </a:xfrm>
                <a:prstGeom prst="rect">
                  <a:avLst/>
                </a:prstGeom>
                <a:blipFill rotWithShape="1">
                  <a:blip r:embed="rId7"/>
                  <a:stretch>
                    <a:fillRect l="-1894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r>
                    <a:rPr lang="bg-BG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Oval 36"/>
            <p:cNvSpPr>
              <a:spLocks noChangeArrowheads="1"/>
            </p:cNvSpPr>
            <p:nvPr/>
          </p:nvSpPr>
          <p:spPr bwMode="auto">
            <a:xfrm>
              <a:off x="1289050" y="3803650"/>
              <a:ext cx="144463" cy="14446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9" name="Line 5"/>
            <p:cNvSpPr>
              <a:spLocks noChangeShapeType="1"/>
            </p:cNvSpPr>
            <p:nvPr/>
          </p:nvSpPr>
          <p:spPr bwMode="auto">
            <a:xfrm>
              <a:off x="2571750" y="1844675"/>
              <a:ext cx="1588" cy="419100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tx1"/>
              </a:extrusionClr>
            </a:sp3d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flatTx/>
            </a:bodyPr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0" name="Oval 7"/>
            <p:cNvSpPr>
              <a:spLocks noChangeArrowheads="1"/>
            </p:cNvSpPr>
            <p:nvPr/>
          </p:nvSpPr>
          <p:spPr bwMode="auto">
            <a:xfrm>
              <a:off x="2555875" y="4365625"/>
              <a:ext cx="152400" cy="152400"/>
            </a:xfrm>
            <a:prstGeom prst="ellipse">
              <a:avLst/>
            </a:prstGeom>
            <a:solidFill>
              <a:srgbClr val="FFFF66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1" name="Oval 8"/>
            <p:cNvSpPr>
              <a:spLocks noChangeArrowheads="1"/>
            </p:cNvSpPr>
            <p:nvPr/>
          </p:nvSpPr>
          <p:spPr bwMode="auto">
            <a:xfrm>
              <a:off x="2547938" y="3276600"/>
              <a:ext cx="152400" cy="152400"/>
            </a:xfrm>
            <a:prstGeom prst="ellipse">
              <a:avLst/>
            </a:prstGeom>
            <a:solidFill>
              <a:srgbClr val="FFFF66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2" name="Text Box 24"/>
            <p:cNvSpPr txBox="1">
              <a:spLocks noChangeArrowheads="1"/>
            </p:cNvSpPr>
            <p:nvPr/>
          </p:nvSpPr>
          <p:spPr bwMode="auto">
            <a:xfrm>
              <a:off x="2124075" y="3566344"/>
              <a:ext cx="427038" cy="5036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</a:pPr>
              <a:r>
                <a:rPr lang="en-US" altLang="bg-BG" b="1" i="1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rPr>
                <a:t>d</a:t>
              </a:r>
              <a:endParaRPr lang="bg-BG" altLang="bg-BG" b="1" i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3" name="Freeform 3"/>
            <p:cNvSpPr>
              <a:spLocks/>
            </p:cNvSpPr>
            <p:nvPr/>
          </p:nvSpPr>
          <p:spPr bwMode="auto">
            <a:xfrm>
              <a:off x="2547938" y="2532855"/>
              <a:ext cx="3651250" cy="1407319"/>
            </a:xfrm>
            <a:custGeom>
              <a:avLst/>
              <a:gdLst>
                <a:gd name="T0" fmla="*/ 0 w 3600"/>
                <a:gd name="T1" fmla="*/ 1 h 1"/>
                <a:gd name="T2" fmla="*/ 3600 w 360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00" h="1">
                  <a:moveTo>
                    <a:pt x="0" y="1"/>
                  </a:moveTo>
                  <a:lnTo>
                    <a:pt x="360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4" name="Freeform 3"/>
            <p:cNvSpPr>
              <a:spLocks/>
            </p:cNvSpPr>
            <p:nvPr/>
          </p:nvSpPr>
          <p:spPr bwMode="auto">
            <a:xfrm rot="10800000" flipV="1">
              <a:off x="2771377" y="3362349"/>
              <a:ext cx="1008534" cy="1578819"/>
            </a:xfrm>
            <a:custGeom>
              <a:avLst/>
              <a:gdLst>
                <a:gd name="T0" fmla="*/ 0 w 3600"/>
                <a:gd name="T1" fmla="*/ 1 h 1"/>
                <a:gd name="T2" fmla="*/ 3600 w 360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00" h="1">
                  <a:moveTo>
                    <a:pt x="0" y="1"/>
                  </a:moveTo>
                  <a:lnTo>
                    <a:pt x="360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5" name="Freeform 3"/>
            <p:cNvSpPr>
              <a:spLocks/>
            </p:cNvSpPr>
            <p:nvPr/>
          </p:nvSpPr>
          <p:spPr bwMode="auto">
            <a:xfrm rot="10800000" flipV="1">
              <a:off x="2666999" y="4315991"/>
              <a:ext cx="633413" cy="957684"/>
            </a:xfrm>
            <a:custGeom>
              <a:avLst/>
              <a:gdLst>
                <a:gd name="T0" fmla="*/ 0 w 3600"/>
                <a:gd name="T1" fmla="*/ 1 h 1"/>
                <a:gd name="T2" fmla="*/ 3600 w 360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00" h="1">
                  <a:moveTo>
                    <a:pt x="0" y="1"/>
                  </a:moveTo>
                  <a:lnTo>
                    <a:pt x="3600" y="0"/>
                  </a:lnTo>
                </a:path>
              </a:pathLst>
            </a:custGeom>
            <a:noFill/>
            <a:ln w="9525">
              <a:solidFill>
                <a:schemeClr val="bg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6" name="Line 31"/>
            <p:cNvSpPr>
              <a:spLocks noChangeShapeType="1"/>
            </p:cNvSpPr>
            <p:nvPr/>
          </p:nvSpPr>
          <p:spPr bwMode="auto">
            <a:xfrm>
              <a:off x="7236296" y="1663700"/>
              <a:ext cx="152400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7" name="Line 18"/>
            <p:cNvSpPr>
              <a:spLocks noChangeShapeType="1"/>
            </p:cNvSpPr>
            <p:nvPr/>
          </p:nvSpPr>
          <p:spPr bwMode="auto">
            <a:xfrm>
              <a:off x="7316788" y="1701800"/>
              <a:ext cx="1588" cy="222250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8" name="Line 18"/>
            <p:cNvSpPr>
              <a:spLocks noChangeShapeType="1"/>
            </p:cNvSpPr>
            <p:nvPr/>
          </p:nvSpPr>
          <p:spPr bwMode="auto">
            <a:xfrm flipH="1">
              <a:off x="3682592" y="4644708"/>
              <a:ext cx="215230" cy="15012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9" name="Line 18"/>
            <p:cNvSpPr>
              <a:spLocks noChangeShapeType="1"/>
            </p:cNvSpPr>
            <p:nvPr/>
          </p:nvSpPr>
          <p:spPr bwMode="auto">
            <a:xfrm flipV="1">
              <a:off x="2959520" y="5118627"/>
              <a:ext cx="236996" cy="16423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bg-BG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rot="19614046">
              <a:off x="3224564" y="4644959"/>
              <a:ext cx="348102" cy="50363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bg-BG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sym typeface="Symbol"/>
                </a:rPr>
                <a:t></a:t>
              </a:r>
              <a:endParaRPr lang="bg-BG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1" name="Shape 306"/>
            <p:cNvSpPr/>
            <p:nvPr/>
          </p:nvSpPr>
          <p:spPr>
            <a:xfrm>
              <a:off x="251520" y="3501008"/>
              <a:ext cx="718772" cy="757407"/>
            </a:xfrm>
            <a:custGeom>
              <a:avLst/>
              <a:gdLst/>
              <a:ahLst/>
              <a:cxnLst/>
              <a:rect l="0" t="0" r="0" b="0"/>
              <a:pathLst>
                <a:path w="20975" h="20659" extrusionOk="0">
                  <a:moveTo>
                    <a:pt x="10317" y="1704"/>
                  </a:moveTo>
                  <a:lnTo>
                    <a:pt x="10269" y="1728"/>
                  </a:lnTo>
                  <a:lnTo>
                    <a:pt x="10171" y="1825"/>
                  </a:lnTo>
                  <a:lnTo>
                    <a:pt x="10123" y="1947"/>
                  </a:lnTo>
                  <a:lnTo>
                    <a:pt x="10098" y="2069"/>
                  </a:lnTo>
                  <a:lnTo>
                    <a:pt x="10074" y="2190"/>
                  </a:lnTo>
                  <a:lnTo>
                    <a:pt x="10050" y="2336"/>
                  </a:lnTo>
                  <a:lnTo>
                    <a:pt x="10050" y="2482"/>
                  </a:lnTo>
                  <a:lnTo>
                    <a:pt x="10098" y="2653"/>
                  </a:lnTo>
                  <a:lnTo>
                    <a:pt x="10123" y="2701"/>
                  </a:lnTo>
                  <a:lnTo>
                    <a:pt x="10147" y="2774"/>
                  </a:lnTo>
                  <a:lnTo>
                    <a:pt x="10196" y="2799"/>
                  </a:lnTo>
                  <a:lnTo>
                    <a:pt x="10244" y="2823"/>
                  </a:lnTo>
                  <a:lnTo>
                    <a:pt x="10342" y="2823"/>
                  </a:lnTo>
                  <a:lnTo>
                    <a:pt x="10439" y="2774"/>
                  </a:lnTo>
                  <a:lnTo>
                    <a:pt x="10463" y="2726"/>
                  </a:lnTo>
                  <a:lnTo>
                    <a:pt x="10488" y="2677"/>
                  </a:lnTo>
                  <a:lnTo>
                    <a:pt x="10488" y="2580"/>
                  </a:lnTo>
                  <a:lnTo>
                    <a:pt x="10488" y="2482"/>
                  </a:lnTo>
                  <a:lnTo>
                    <a:pt x="10463" y="2263"/>
                  </a:lnTo>
                  <a:lnTo>
                    <a:pt x="10463" y="1850"/>
                  </a:lnTo>
                  <a:lnTo>
                    <a:pt x="10439" y="1777"/>
                  </a:lnTo>
                  <a:lnTo>
                    <a:pt x="10390" y="1728"/>
                  </a:lnTo>
                  <a:lnTo>
                    <a:pt x="10317" y="1704"/>
                  </a:lnTo>
                  <a:close/>
                  <a:moveTo>
                    <a:pt x="8054" y="1"/>
                  </a:moveTo>
                  <a:lnTo>
                    <a:pt x="7981" y="25"/>
                  </a:lnTo>
                  <a:lnTo>
                    <a:pt x="7933" y="122"/>
                  </a:lnTo>
                  <a:lnTo>
                    <a:pt x="7908" y="220"/>
                  </a:lnTo>
                  <a:lnTo>
                    <a:pt x="7884" y="439"/>
                  </a:lnTo>
                  <a:lnTo>
                    <a:pt x="7908" y="852"/>
                  </a:lnTo>
                  <a:lnTo>
                    <a:pt x="7933" y="1071"/>
                  </a:lnTo>
                  <a:lnTo>
                    <a:pt x="7957" y="1290"/>
                  </a:lnTo>
                  <a:lnTo>
                    <a:pt x="8054" y="1704"/>
                  </a:lnTo>
                  <a:lnTo>
                    <a:pt x="8103" y="2044"/>
                  </a:lnTo>
                  <a:lnTo>
                    <a:pt x="8200" y="2458"/>
                  </a:lnTo>
                  <a:lnTo>
                    <a:pt x="8273" y="2653"/>
                  </a:lnTo>
                  <a:lnTo>
                    <a:pt x="8371" y="2823"/>
                  </a:lnTo>
                  <a:lnTo>
                    <a:pt x="8468" y="2969"/>
                  </a:lnTo>
                  <a:lnTo>
                    <a:pt x="8541" y="2993"/>
                  </a:lnTo>
                  <a:lnTo>
                    <a:pt x="8614" y="3042"/>
                  </a:lnTo>
                  <a:lnTo>
                    <a:pt x="8711" y="3042"/>
                  </a:lnTo>
                  <a:lnTo>
                    <a:pt x="8784" y="2993"/>
                  </a:lnTo>
                  <a:lnTo>
                    <a:pt x="8857" y="2920"/>
                  </a:lnTo>
                  <a:lnTo>
                    <a:pt x="8857" y="2847"/>
                  </a:lnTo>
                  <a:lnTo>
                    <a:pt x="8857" y="2726"/>
                  </a:lnTo>
                  <a:lnTo>
                    <a:pt x="8809" y="2604"/>
                  </a:lnTo>
                  <a:lnTo>
                    <a:pt x="8711" y="2385"/>
                  </a:lnTo>
                  <a:lnTo>
                    <a:pt x="8614" y="2044"/>
                  </a:lnTo>
                  <a:lnTo>
                    <a:pt x="8517" y="1704"/>
                  </a:lnTo>
                  <a:lnTo>
                    <a:pt x="8444" y="1290"/>
                  </a:lnTo>
                  <a:lnTo>
                    <a:pt x="8395" y="876"/>
                  </a:lnTo>
                  <a:lnTo>
                    <a:pt x="8322" y="487"/>
                  </a:lnTo>
                  <a:lnTo>
                    <a:pt x="8273" y="293"/>
                  </a:lnTo>
                  <a:lnTo>
                    <a:pt x="8225" y="98"/>
                  </a:lnTo>
                  <a:lnTo>
                    <a:pt x="8176" y="25"/>
                  </a:lnTo>
                  <a:lnTo>
                    <a:pt x="8103" y="1"/>
                  </a:lnTo>
                  <a:close/>
                  <a:moveTo>
                    <a:pt x="12483" y="1"/>
                  </a:moveTo>
                  <a:lnTo>
                    <a:pt x="12337" y="122"/>
                  </a:lnTo>
                  <a:lnTo>
                    <a:pt x="12239" y="244"/>
                  </a:lnTo>
                  <a:lnTo>
                    <a:pt x="12142" y="414"/>
                  </a:lnTo>
                  <a:lnTo>
                    <a:pt x="12093" y="585"/>
                  </a:lnTo>
                  <a:lnTo>
                    <a:pt x="11996" y="949"/>
                  </a:lnTo>
                  <a:lnTo>
                    <a:pt x="11923" y="1290"/>
                  </a:lnTo>
                  <a:lnTo>
                    <a:pt x="11753" y="2166"/>
                  </a:lnTo>
                  <a:lnTo>
                    <a:pt x="11631" y="2531"/>
                  </a:lnTo>
                  <a:lnTo>
                    <a:pt x="11607" y="2701"/>
                  </a:lnTo>
                  <a:lnTo>
                    <a:pt x="11607" y="2799"/>
                  </a:lnTo>
                  <a:lnTo>
                    <a:pt x="11607" y="2872"/>
                  </a:lnTo>
                  <a:lnTo>
                    <a:pt x="11655" y="2969"/>
                  </a:lnTo>
                  <a:lnTo>
                    <a:pt x="11753" y="3018"/>
                  </a:lnTo>
                  <a:lnTo>
                    <a:pt x="11850" y="3042"/>
                  </a:lnTo>
                  <a:lnTo>
                    <a:pt x="11947" y="3018"/>
                  </a:lnTo>
                  <a:lnTo>
                    <a:pt x="12069" y="2920"/>
                  </a:lnTo>
                  <a:lnTo>
                    <a:pt x="12142" y="2774"/>
                  </a:lnTo>
                  <a:lnTo>
                    <a:pt x="12191" y="2604"/>
                  </a:lnTo>
                  <a:lnTo>
                    <a:pt x="12239" y="2434"/>
                  </a:lnTo>
                  <a:lnTo>
                    <a:pt x="12288" y="2069"/>
                  </a:lnTo>
                  <a:lnTo>
                    <a:pt x="12337" y="1752"/>
                  </a:lnTo>
                  <a:lnTo>
                    <a:pt x="12458" y="974"/>
                  </a:lnTo>
                  <a:lnTo>
                    <a:pt x="12556" y="585"/>
                  </a:lnTo>
                  <a:lnTo>
                    <a:pt x="12604" y="390"/>
                  </a:lnTo>
                  <a:lnTo>
                    <a:pt x="12677" y="220"/>
                  </a:lnTo>
                  <a:lnTo>
                    <a:pt x="12702" y="171"/>
                  </a:lnTo>
                  <a:lnTo>
                    <a:pt x="12702" y="122"/>
                  </a:lnTo>
                  <a:lnTo>
                    <a:pt x="12653" y="25"/>
                  </a:lnTo>
                  <a:lnTo>
                    <a:pt x="12629" y="1"/>
                  </a:lnTo>
                  <a:close/>
                  <a:moveTo>
                    <a:pt x="14089" y="2507"/>
                  </a:moveTo>
                  <a:lnTo>
                    <a:pt x="13991" y="2555"/>
                  </a:lnTo>
                  <a:lnTo>
                    <a:pt x="13918" y="2628"/>
                  </a:lnTo>
                  <a:lnTo>
                    <a:pt x="13845" y="2726"/>
                  </a:lnTo>
                  <a:lnTo>
                    <a:pt x="13797" y="2847"/>
                  </a:lnTo>
                  <a:lnTo>
                    <a:pt x="13699" y="3066"/>
                  </a:lnTo>
                  <a:lnTo>
                    <a:pt x="13651" y="3212"/>
                  </a:lnTo>
                  <a:lnTo>
                    <a:pt x="13651" y="3334"/>
                  </a:lnTo>
                  <a:lnTo>
                    <a:pt x="13651" y="3383"/>
                  </a:lnTo>
                  <a:lnTo>
                    <a:pt x="13675" y="3431"/>
                  </a:lnTo>
                  <a:lnTo>
                    <a:pt x="13724" y="3456"/>
                  </a:lnTo>
                  <a:lnTo>
                    <a:pt x="13772" y="3480"/>
                  </a:lnTo>
                  <a:lnTo>
                    <a:pt x="13821" y="3504"/>
                  </a:lnTo>
                  <a:lnTo>
                    <a:pt x="13894" y="3480"/>
                  </a:lnTo>
                  <a:lnTo>
                    <a:pt x="13918" y="3456"/>
                  </a:lnTo>
                  <a:lnTo>
                    <a:pt x="13967" y="3407"/>
                  </a:lnTo>
                  <a:lnTo>
                    <a:pt x="14040" y="3212"/>
                  </a:lnTo>
                  <a:lnTo>
                    <a:pt x="14089" y="3018"/>
                  </a:lnTo>
                  <a:lnTo>
                    <a:pt x="14162" y="2799"/>
                  </a:lnTo>
                  <a:lnTo>
                    <a:pt x="14210" y="2701"/>
                  </a:lnTo>
                  <a:lnTo>
                    <a:pt x="14235" y="2604"/>
                  </a:lnTo>
                  <a:lnTo>
                    <a:pt x="14210" y="2555"/>
                  </a:lnTo>
                  <a:lnTo>
                    <a:pt x="14186" y="2531"/>
                  </a:lnTo>
                  <a:lnTo>
                    <a:pt x="14137" y="2507"/>
                  </a:lnTo>
                  <a:close/>
                  <a:moveTo>
                    <a:pt x="6692" y="2385"/>
                  </a:moveTo>
                  <a:lnTo>
                    <a:pt x="6667" y="2409"/>
                  </a:lnTo>
                  <a:lnTo>
                    <a:pt x="6594" y="2507"/>
                  </a:lnTo>
                  <a:lnTo>
                    <a:pt x="6570" y="2628"/>
                  </a:lnTo>
                  <a:lnTo>
                    <a:pt x="6594" y="2774"/>
                  </a:lnTo>
                  <a:lnTo>
                    <a:pt x="6619" y="2920"/>
                  </a:lnTo>
                  <a:lnTo>
                    <a:pt x="6740" y="3188"/>
                  </a:lnTo>
                  <a:lnTo>
                    <a:pt x="6838" y="3431"/>
                  </a:lnTo>
                  <a:lnTo>
                    <a:pt x="6886" y="3504"/>
                  </a:lnTo>
                  <a:lnTo>
                    <a:pt x="6935" y="3553"/>
                  </a:lnTo>
                  <a:lnTo>
                    <a:pt x="7008" y="3553"/>
                  </a:lnTo>
                  <a:lnTo>
                    <a:pt x="7081" y="3529"/>
                  </a:lnTo>
                  <a:lnTo>
                    <a:pt x="7130" y="3504"/>
                  </a:lnTo>
                  <a:lnTo>
                    <a:pt x="7154" y="3456"/>
                  </a:lnTo>
                  <a:lnTo>
                    <a:pt x="7178" y="3383"/>
                  </a:lnTo>
                  <a:lnTo>
                    <a:pt x="7154" y="3310"/>
                  </a:lnTo>
                  <a:lnTo>
                    <a:pt x="6935" y="2823"/>
                  </a:lnTo>
                  <a:lnTo>
                    <a:pt x="6862" y="2604"/>
                  </a:lnTo>
                  <a:lnTo>
                    <a:pt x="6813" y="2507"/>
                  </a:lnTo>
                  <a:lnTo>
                    <a:pt x="6740" y="2409"/>
                  </a:lnTo>
                  <a:lnTo>
                    <a:pt x="6692" y="2385"/>
                  </a:lnTo>
                  <a:close/>
                  <a:moveTo>
                    <a:pt x="16668" y="2020"/>
                  </a:moveTo>
                  <a:lnTo>
                    <a:pt x="16595" y="2044"/>
                  </a:lnTo>
                  <a:lnTo>
                    <a:pt x="16546" y="2093"/>
                  </a:lnTo>
                  <a:lnTo>
                    <a:pt x="16303" y="2409"/>
                  </a:lnTo>
                  <a:lnTo>
                    <a:pt x="16084" y="2726"/>
                  </a:lnTo>
                  <a:lnTo>
                    <a:pt x="15889" y="3042"/>
                  </a:lnTo>
                  <a:lnTo>
                    <a:pt x="15719" y="3383"/>
                  </a:lnTo>
                  <a:lnTo>
                    <a:pt x="15573" y="3626"/>
                  </a:lnTo>
                  <a:lnTo>
                    <a:pt x="15427" y="3894"/>
                  </a:lnTo>
                  <a:lnTo>
                    <a:pt x="15281" y="4137"/>
                  </a:lnTo>
                  <a:lnTo>
                    <a:pt x="15184" y="4380"/>
                  </a:lnTo>
                  <a:lnTo>
                    <a:pt x="15159" y="4453"/>
                  </a:lnTo>
                  <a:lnTo>
                    <a:pt x="15184" y="4502"/>
                  </a:lnTo>
                  <a:lnTo>
                    <a:pt x="15232" y="4575"/>
                  </a:lnTo>
                  <a:lnTo>
                    <a:pt x="15330" y="4624"/>
                  </a:lnTo>
                  <a:lnTo>
                    <a:pt x="15427" y="4624"/>
                  </a:lnTo>
                  <a:lnTo>
                    <a:pt x="15549" y="4575"/>
                  </a:lnTo>
                  <a:lnTo>
                    <a:pt x="15646" y="4502"/>
                  </a:lnTo>
                  <a:lnTo>
                    <a:pt x="15743" y="4380"/>
                  </a:lnTo>
                  <a:lnTo>
                    <a:pt x="15816" y="4259"/>
                  </a:lnTo>
                  <a:lnTo>
                    <a:pt x="15962" y="3991"/>
                  </a:lnTo>
                  <a:lnTo>
                    <a:pt x="16060" y="3723"/>
                  </a:lnTo>
                  <a:lnTo>
                    <a:pt x="16352" y="3091"/>
                  </a:lnTo>
                  <a:lnTo>
                    <a:pt x="16498" y="2872"/>
                  </a:lnTo>
                  <a:lnTo>
                    <a:pt x="16619" y="2677"/>
                  </a:lnTo>
                  <a:lnTo>
                    <a:pt x="16765" y="2458"/>
                  </a:lnTo>
                  <a:lnTo>
                    <a:pt x="16887" y="2239"/>
                  </a:lnTo>
                  <a:lnTo>
                    <a:pt x="16911" y="2166"/>
                  </a:lnTo>
                  <a:lnTo>
                    <a:pt x="16887" y="2117"/>
                  </a:lnTo>
                  <a:lnTo>
                    <a:pt x="16838" y="2069"/>
                  </a:lnTo>
                  <a:lnTo>
                    <a:pt x="16790" y="2044"/>
                  </a:lnTo>
                  <a:lnTo>
                    <a:pt x="16741" y="2020"/>
                  </a:lnTo>
                  <a:close/>
                  <a:moveTo>
                    <a:pt x="3869" y="2020"/>
                  </a:moveTo>
                  <a:lnTo>
                    <a:pt x="3820" y="2044"/>
                  </a:lnTo>
                  <a:lnTo>
                    <a:pt x="3796" y="2044"/>
                  </a:lnTo>
                  <a:lnTo>
                    <a:pt x="3747" y="2093"/>
                  </a:lnTo>
                  <a:lnTo>
                    <a:pt x="3723" y="2190"/>
                  </a:lnTo>
                  <a:lnTo>
                    <a:pt x="3747" y="2263"/>
                  </a:lnTo>
                  <a:lnTo>
                    <a:pt x="3796" y="2312"/>
                  </a:lnTo>
                  <a:lnTo>
                    <a:pt x="3820" y="2385"/>
                  </a:lnTo>
                  <a:lnTo>
                    <a:pt x="3869" y="2531"/>
                  </a:lnTo>
                  <a:lnTo>
                    <a:pt x="3991" y="2799"/>
                  </a:lnTo>
                  <a:lnTo>
                    <a:pt x="4185" y="3188"/>
                  </a:lnTo>
                  <a:lnTo>
                    <a:pt x="4404" y="3577"/>
                  </a:lnTo>
                  <a:lnTo>
                    <a:pt x="4599" y="3869"/>
                  </a:lnTo>
                  <a:lnTo>
                    <a:pt x="4818" y="4161"/>
                  </a:lnTo>
                  <a:lnTo>
                    <a:pt x="5086" y="4405"/>
                  </a:lnTo>
                  <a:lnTo>
                    <a:pt x="5207" y="4526"/>
                  </a:lnTo>
                  <a:lnTo>
                    <a:pt x="5378" y="4624"/>
                  </a:lnTo>
                  <a:lnTo>
                    <a:pt x="5475" y="4648"/>
                  </a:lnTo>
                  <a:lnTo>
                    <a:pt x="5572" y="4648"/>
                  </a:lnTo>
                  <a:lnTo>
                    <a:pt x="5645" y="4599"/>
                  </a:lnTo>
                  <a:lnTo>
                    <a:pt x="5694" y="4526"/>
                  </a:lnTo>
                  <a:lnTo>
                    <a:pt x="5718" y="4453"/>
                  </a:lnTo>
                  <a:lnTo>
                    <a:pt x="5718" y="4356"/>
                  </a:lnTo>
                  <a:lnTo>
                    <a:pt x="5694" y="4283"/>
                  </a:lnTo>
                  <a:lnTo>
                    <a:pt x="5621" y="4210"/>
                  </a:lnTo>
                  <a:lnTo>
                    <a:pt x="5451" y="4088"/>
                  </a:lnTo>
                  <a:lnTo>
                    <a:pt x="5329" y="3991"/>
                  </a:lnTo>
                  <a:lnTo>
                    <a:pt x="5086" y="3723"/>
                  </a:lnTo>
                  <a:lnTo>
                    <a:pt x="4867" y="3431"/>
                  </a:lnTo>
                  <a:lnTo>
                    <a:pt x="4672" y="3139"/>
                  </a:lnTo>
                  <a:lnTo>
                    <a:pt x="4526" y="2847"/>
                  </a:lnTo>
                  <a:lnTo>
                    <a:pt x="4380" y="2580"/>
                  </a:lnTo>
                  <a:lnTo>
                    <a:pt x="4210" y="2288"/>
                  </a:lnTo>
                  <a:lnTo>
                    <a:pt x="4112" y="2166"/>
                  </a:lnTo>
                  <a:lnTo>
                    <a:pt x="4015" y="2069"/>
                  </a:lnTo>
                  <a:lnTo>
                    <a:pt x="3966" y="2044"/>
                  </a:lnTo>
                  <a:lnTo>
                    <a:pt x="3918" y="2020"/>
                  </a:lnTo>
                  <a:close/>
                  <a:moveTo>
                    <a:pt x="3601" y="4843"/>
                  </a:moveTo>
                  <a:lnTo>
                    <a:pt x="3577" y="4891"/>
                  </a:lnTo>
                  <a:lnTo>
                    <a:pt x="3577" y="4916"/>
                  </a:lnTo>
                  <a:lnTo>
                    <a:pt x="3577" y="4964"/>
                  </a:lnTo>
                  <a:lnTo>
                    <a:pt x="3601" y="5062"/>
                  </a:lnTo>
                  <a:lnTo>
                    <a:pt x="3674" y="5135"/>
                  </a:lnTo>
                  <a:lnTo>
                    <a:pt x="3747" y="5183"/>
                  </a:lnTo>
                  <a:lnTo>
                    <a:pt x="3845" y="5281"/>
                  </a:lnTo>
                  <a:lnTo>
                    <a:pt x="3966" y="5354"/>
                  </a:lnTo>
                  <a:lnTo>
                    <a:pt x="4234" y="5500"/>
                  </a:lnTo>
                  <a:lnTo>
                    <a:pt x="4404" y="5500"/>
                  </a:lnTo>
                  <a:lnTo>
                    <a:pt x="4477" y="5451"/>
                  </a:lnTo>
                  <a:lnTo>
                    <a:pt x="4502" y="5402"/>
                  </a:lnTo>
                  <a:lnTo>
                    <a:pt x="4526" y="5329"/>
                  </a:lnTo>
                  <a:lnTo>
                    <a:pt x="4502" y="5256"/>
                  </a:lnTo>
                  <a:lnTo>
                    <a:pt x="4477" y="5183"/>
                  </a:lnTo>
                  <a:lnTo>
                    <a:pt x="4380" y="5135"/>
                  </a:lnTo>
                  <a:lnTo>
                    <a:pt x="4137" y="5013"/>
                  </a:lnTo>
                  <a:lnTo>
                    <a:pt x="3918" y="4891"/>
                  </a:lnTo>
                  <a:lnTo>
                    <a:pt x="3820" y="4867"/>
                  </a:lnTo>
                  <a:lnTo>
                    <a:pt x="3747" y="4843"/>
                  </a:lnTo>
                  <a:close/>
                  <a:moveTo>
                    <a:pt x="17106" y="4891"/>
                  </a:moveTo>
                  <a:lnTo>
                    <a:pt x="16960" y="4940"/>
                  </a:lnTo>
                  <a:lnTo>
                    <a:pt x="16814" y="5037"/>
                  </a:lnTo>
                  <a:lnTo>
                    <a:pt x="16668" y="5159"/>
                  </a:lnTo>
                  <a:lnTo>
                    <a:pt x="16498" y="5305"/>
                  </a:lnTo>
                  <a:lnTo>
                    <a:pt x="16473" y="5354"/>
                  </a:lnTo>
                  <a:lnTo>
                    <a:pt x="16473" y="5402"/>
                  </a:lnTo>
                  <a:lnTo>
                    <a:pt x="16473" y="5451"/>
                  </a:lnTo>
                  <a:lnTo>
                    <a:pt x="16498" y="5500"/>
                  </a:lnTo>
                  <a:lnTo>
                    <a:pt x="16546" y="5524"/>
                  </a:lnTo>
                  <a:lnTo>
                    <a:pt x="16571" y="5548"/>
                  </a:lnTo>
                  <a:lnTo>
                    <a:pt x="16644" y="5548"/>
                  </a:lnTo>
                  <a:lnTo>
                    <a:pt x="16692" y="5524"/>
                  </a:lnTo>
                  <a:lnTo>
                    <a:pt x="16838" y="5402"/>
                  </a:lnTo>
                  <a:lnTo>
                    <a:pt x="17009" y="5256"/>
                  </a:lnTo>
                  <a:lnTo>
                    <a:pt x="17106" y="5135"/>
                  </a:lnTo>
                  <a:lnTo>
                    <a:pt x="17179" y="4964"/>
                  </a:lnTo>
                  <a:lnTo>
                    <a:pt x="17179" y="4940"/>
                  </a:lnTo>
                  <a:lnTo>
                    <a:pt x="17155" y="4916"/>
                  </a:lnTo>
                  <a:lnTo>
                    <a:pt x="17130" y="4891"/>
                  </a:lnTo>
                  <a:close/>
                  <a:moveTo>
                    <a:pt x="19539" y="5500"/>
                  </a:moveTo>
                  <a:lnTo>
                    <a:pt x="19442" y="5524"/>
                  </a:lnTo>
                  <a:lnTo>
                    <a:pt x="19320" y="5548"/>
                  </a:lnTo>
                  <a:lnTo>
                    <a:pt x="19101" y="5646"/>
                  </a:lnTo>
                  <a:lnTo>
                    <a:pt x="18688" y="5865"/>
                  </a:lnTo>
                  <a:lnTo>
                    <a:pt x="18006" y="6157"/>
                  </a:lnTo>
                  <a:lnTo>
                    <a:pt x="17349" y="6497"/>
                  </a:lnTo>
                  <a:lnTo>
                    <a:pt x="17276" y="6546"/>
                  </a:lnTo>
                  <a:lnTo>
                    <a:pt x="17252" y="6619"/>
                  </a:lnTo>
                  <a:lnTo>
                    <a:pt x="17252" y="6692"/>
                  </a:lnTo>
                  <a:lnTo>
                    <a:pt x="17276" y="6765"/>
                  </a:lnTo>
                  <a:lnTo>
                    <a:pt x="17301" y="6814"/>
                  </a:lnTo>
                  <a:lnTo>
                    <a:pt x="17374" y="6862"/>
                  </a:lnTo>
                  <a:lnTo>
                    <a:pt x="17422" y="6887"/>
                  </a:lnTo>
                  <a:lnTo>
                    <a:pt x="17520" y="6887"/>
                  </a:lnTo>
                  <a:lnTo>
                    <a:pt x="18201" y="6595"/>
                  </a:lnTo>
                  <a:lnTo>
                    <a:pt x="18858" y="6303"/>
                  </a:lnTo>
                  <a:lnTo>
                    <a:pt x="19345" y="6132"/>
                  </a:lnTo>
                  <a:lnTo>
                    <a:pt x="19466" y="6084"/>
                  </a:lnTo>
                  <a:lnTo>
                    <a:pt x="19588" y="6011"/>
                  </a:lnTo>
                  <a:lnTo>
                    <a:pt x="19685" y="5938"/>
                  </a:lnTo>
                  <a:lnTo>
                    <a:pt x="19734" y="5865"/>
                  </a:lnTo>
                  <a:lnTo>
                    <a:pt x="19758" y="5792"/>
                  </a:lnTo>
                  <a:lnTo>
                    <a:pt x="19782" y="5743"/>
                  </a:lnTo>
                  <a:lnTo>
                    <a:pt x="19734" y="5621"/>
                  </a:lnTo>
                  <a:lnTo>
                    <a:pt x="19709" y="5573"/>
                  </a:lnTo>
                  <a:lnTo>
                    <a:pt x="19661" y="5548"/>
                  </a:lnTo>
                  <a:lnTo>
                    <a:pt x="19612" y="5524"/>
                  </a:lnTo>
                  <a:lnTo>
                    <a:pt x="19539" y="5500"/>
                  </a:lnTo>
                  <a:close/>
                  <a:moveTo>
                    <a:pt x="998" y="5694"/>
                  </a:moveTo>
                  <a:lnTo>
                    <a:pt x="949" y="5719"/>
                  </a:lnTo>
                  <a:lnTo>
                    <a:pt x="925" y="5767"/>
                  </a:lnTo>
                  <a:lnTo>
                    <a:pt x="901" y="5865"/>
                  </a:lnTo>
                  <a:lnTo>
                    <a:pt x="925" y="5938"/>
                  </a:lnTo>
                  <a:lnTo>
                    <a:pt x="949" y="6011"/>
                  </a:lnTo>
                  <a:lnTo>
                    <a:pt x="1022" y="6084"/>
                  </a:lnTo>
                  <a:lnTo>
                    <a:pt x="1193" y="6230"/>
                  </a:lnTo>
                  <a:lnTo>
                    <a:pt x="1412" y="6327"/>
                  </a:lnTo>
                  <a:lnTo>
                    <a:pt x="1874" y="6522"/>
                  </a:lnTo>
                  <a:lnTo>
                    <a:pt x="2093" y="6595"/>
                  </a:lnTo>
                  <a:lnTo>
                    <a:pt x="2239" y="6643"/>
                  </a:lnTo>
                  <a:lnTo>
                    <a:pt x="2677" y="6887"/>
                  </a:lnTo>
                  <a:lnTo>
                    <a:pt x="3139" y="7130"/>
                  </a:lnTo>
                  <a:lnTo>
                    <a:pt x="3383" y="7276"/>
                  </a:lnTo>
                  <a:lnTo>
                    <a:pt x="3504" y="7325"/>
                  </a:lnTo>
                  <a:lnTo>
                    <a:pt x="3577" y="7325"/>
                  </a:lnTo>
                  <a:lnTo>
                    <a:pt x="3650" y="7300"/>
                  </a:lnTo>
                  <a:lnTo>
                    <a:pt x="3699" y="7252"/>
                  </a:lnTo>
                  <a:lnTo>
                    <a:pt x="3723" y="7203"/>
                  </a:lnTo>
                  <a:lnTo>
                    <a:pt x="3747" y="7130"/>
                  </a:lnTo>
                  <a:lnTo>
                    <a:pt x="3723" y="7057"/>
                  </a:lnTo>
                  <a:lnTo>
                    <a:pt x="3650" y="6935"/>
                  </a:lnTo>
                  <a:lnTo>
                    <a:pt x="3529" y="6814"/>
                  </a:lnTo>
                  <a:lnTo>
                    <a:pt x="3383" y="6692"/>
                  </a:lnTo>
                  <a:lnTo>
                    <a:pt x="3212" y="6595"/>
                  </a:lnTo>
                  <a:lnTo>
                    <a:pt x="2847" y="6424"/>
                  </a:lnTo>
                  <a:lnTo>
                    <a:pt x="2531" y="6278"/>
                  </a:lnTo>
                  <a:lnTo>
                    <a:pt x="2166" y="6108"/>
                  </a:lnTo>
                  <a:lnTo>
                    <a:pt x="1777" y="5962"/>
                  </a:lnTo>
                  <a:lnTo>
                    <a:pt x="1022" y="5694"/>
                  </a:lnTo>
                  <a:close/>
                  <a:moveTo>
                    <a:pt x="18396" y="8274"/>
                  </a:moveTo>
                  <a:lnTo>
                    <a:pt x="18128" y="8298"/>
                  </a:lnTo>
                  <a:lnTo>
                    <a:pt x="17982" y="8322"/>
                  </a:lnTo>
                  <a:lnTo>
                    <a:pt x="17885" y="8371"/>
                  </a:lnTo>
                  <a:lnTo>
                    <a:pt x="17812" y="8420"/>
                  </a:lnTo>
                  <a:lnTo>
                    <a:pt x="17787" y="8468"/>
                  </a:lnTo>
                  <a:lnTo>
                    <a:pt x="17787" y="8541"/>
                  </a:lnTo>
                  <a:lnTo>
                    <a:pt x="17787" y="8590"/>
                  </a:lnTo>
                  <a:lnTo>
                    <a:pt x="17812" y="8663"/>
                  </a:lnTo>
                  <a:lnTo>
                    <a:pt x="17860" y="8712"/>
                  </a:lnTo>
                  <a:lnTo>
                    <a:pt x="17909" y="8736"/>
                  </a:lnTo>
                  <a:lnTo>
                    <a:pt x="17982" y="8736"/>
                  </a:lnTo>
                  <a:lnTo>
                    <a:pt x="18201" y="8712"/>
                  </a:lnTo>
                  <a:lnTo>
                    <a:pt x="18517" y="8663"/>
                  </a:lnTo>
                  <a:lnTo>
                    <a:pt x="18663" y="8590"/>
                  </a:lnTo>
                  <a:lnTo>
                    <a:pt x="18785" y="8541"/>
                  </a:lnTo>
                  <a:lnTo>
                    <a:pt x="18858" y="8468"/>
                  </a:lnTo>
                  <a:lnTo>
                    <a:pt x="18858" y="8420"/>
                  </a:lnTo>
                  <a:lnTo>
                    <a:pt x="18858" y="8395"/>
                  </a:lnTo>
                  <a:lnTo>
                    <a:pt x="18809" y="8347"/>
                  </a:lnTo>
                  <a:lnTo>
                    <a:pt x="18761" y="8322"/>
                  </a:lnTo>
                  <a:lnTo>
                    <a:pt x="18639" y="8274"/>
                  </a:lnTo>
                  <a:close/>
                  <a:moveTo>
                    <a:pt x="2020" y="8201"/>
                  </a:moveTo>
                  <a:lnTo>
                    <a:pt x="1947" y="8225"/>
                  </a:lnTo>
                  <a:lnTo>
                    <a:pt x="1898" y="8249"/>
                  </a:lnTo>
                  <a:lnTo>
                    <a:pt x="1874" y="8274"/>
                  </a:lnTo>
                  <a:lnTo>
                    <a:pt x="1850" y="8322"/>
                  </a:lnTo>
                  <a:lnTo>
                    <a:pt x="1850" y="8395"/>
                  </a:lnTo>
                  <a:lnTo>
                    <a:pt x="1850" y="8444"/>
                  </a:lnTo>
                  <a:lnTo>
                    <a:pt x="1874" y="8493"/>
                  </a:lnTo>
                  <a:lnTo>
                    <a:pt x="1923" y="8517"/>
                  </a:lnTo>
                  <a:lnTo>
                    <a:pt x="2093" y="8614"/>
                  </a:lnTo>
                  <a:lnTo>
                    <a:pt x="2288" y="8687"/>
                  </a:lnTo>
                  <a:lnTo>
                    <a:pt x="2482" y="8736"/>
                  </a:lnTo>
                  <a:lnTo>
                    <a:pt x="2701" y="8760"/>
                  </a:lnTo>
                  <a:lnTo>
                    <a:pt x="2774" y="8760"/>
                  </a:lnTo>
                  <a:lnTo>
                    <a:pt x="2823" y="8712"/>
                  </a:lnTo>
                  <a:lnTo>
                    <a:pt x="2872" y="8663"/>
                  </a:lnTo>
                  <a:lnTo>
                    <a:pt x="2896" y="8590"/>
                  </a:lnTo>
                  <a:lnTo>
                    <a:pt x="2896" y="8517"/>
                  </a:lnTo>
                  <a:lnTo>
                    <a:pt x="2872" y="8444"/>
                  </a:lnTo>
                  <a:lnTo>
                    <a:pt x="2823" y="8395"/>
                  </a:lnTo>
                  <a:lnTo>
                    <a:pt x="2750" y="8347"/>
                  </a:lnTo>
                  <a:lnTo>
                    <a:pt x="2385" y="8274"/>
                  </a:lnTo>
                  <a:lnTo>
                    <a:pt x="2190" y="8225"/>
                  </a:lnTo>
                  <a:lnTo>
                    <a:pt x="2020" y="8201"/>
                  </a:lnTo>
                  <a:close/>
                  <a:moveTo>
                    <a:pt x="18517" y="9904"/>
                  </a:moveTo>
                  <a:lnTo>
                    <a:pt x="18323" y="9928"/>
                  </a:lnTo>
                  <a:lnTo>
                    <a:pt x="18177" y="9952"/>
                  </a:lnTo>
                  <a:lnTo>
                    <a:pt x="18031" y="10050"/>
                  </a:lnTo>
                  <a:lnTo>
                    <a:pt x="18006" y="10074"/>
                  </a:lnTo>
                  <a:lnTo>
                    <a:pt x="18006" y="10123"/>
                  </a:lnTo>
                  <a:lnTo>
                    <a:pt x="18128" y="10220"/>
                  </a:lnTo>
                  <a:lnTo>
                    <a:pt x="18274" y="10293"/>
                  </a:lnTo>
                  <a:lnTo>
                    <a:pt x="18420" y="10317"/>
                  </a:lnTo>
                  <a:lnTo>
                    <a:pt x="18590" y="10342"/>
                  </a:lnTo>
                  <a:lnTo>
                    <a:pt x="18931" y="10366"/>
                  </a:lnTo>
                  <a:lnTo>
                    <a:pt x="19247" y="10366"/>
                  </a:lnTo>
                  <a:lnTo>
                    <a:pt x="19661" y="10390"/>
                  </a:lnTo>
                  <a:lnTo>
                    <a:pt x="20074" y="10415"/>
                  </a:lnTo>
                  <a:lnTo>
                    <a:pt x="20293" y="10415"/>
                  </a:lnTo>
                  <a:lnTo>
                    <a:pt x="20512" y="10390"/>
                  </a:lnTo>
                  <a:lnTo>
                    <a:pt x="20707" y="10366"/>
                  </a:lnTo>
                  <a:lnTo>
                    <a:pt x="20902" y="10293"/>
                  </a:lnTo>
                  <a:lnTo>
                    <a:pt x="20950" y="10269"/>
                  </a:lnTo>
                  <a:lnTo>
                    <a:pt x="20975" y="10220"/>
                  </a:lnTo>
                  <a:lnTo>
                    <a:pt x="20975" y="10123"/>
                  </a:lnTo>
                  <a:lnTo>
                    <a:pt x="20926" y="10050"/>
                  </a:lnTo>
                  <a:lnTo>
                    <a:pt x="20853" y="10001"/>
                  </a:lnTo>
                  <a:lnTo>
                    <a:pt x="20707" y="9952"/>
                  </a:lnTo>
                  <a:lnTo>
                    <a:pt x="20512" y="9904"/>
                  </a:lnTo>
                  <a:lnTo>
                    <a:pt x="20147" y="9904"/>
                  </a:lnTo>
                  <a:lnTo>
                    <a:pt x="19782" y="9928"/>
                  </a:lnTo>
                  <a:lnTo>
                    <a:pt x="19418" y="9952"/>
                  </a:lnTo>
                  <a:lnTo>
                    <a:pt x="19077" y="9928"/>
                  </a:lnTo>
                  <a:lnTo>
                    <a:pt x="18688" y="9904"/>
                  </a:lnTo>
                  <a:close/>
                  <a:moveTo>
                    <a:pt x="365" y="10123"/>
                  </a:moveTo>
                  <a:lnTo>
                    <a:pt x="219" y="10147"/>
                  </a:lnTo>
                  <a:lnTo>
                    <a:pt x="98" y="10171"/>
                  </a:lnTo>
                  <a:lnTo>
                    <a:pt x="25" y="10220"/>
                  </a:lnTo>
                  <a:lnTo>
                    <a:pt x="0" y="10269"/>
                  </a:lnTo>
                  <a:lnTo>
                    <a:pt x="0" y="10317"/>
                  </a:lnTo>
                  <a:lnTo>
                    <a:pt x="25" y="10366"/>
                  </a:lnTo>
                  <a:lnTo>
                    <a:pt x="49" y="10415"/>
                  </a:lnTo>
                  <a:lnTo>
                    <a:pt x="146" y="10512"/>
                  </a:lnTo>
                  <a:lnTo>
                    <a:pt x="268" y="10561"/>
                  </a:lnTo>
                  <a:lnTo>
                    <a:pt x="414" y="10585"/>
                  </a:lnTo>
                  <a:lnTo>
                    <a:pt x="730" y="10609"/>
                  </a:lnTo>
                  <a:lnTo>
                    <a:pt x="974" y="10609"/>
                  </a:lnTo>
                  <a:lnTo>
                    <a:pt x="1923" y="10634"/>
                  </a:lnTo>
                  <a:lnTo>
                    <a:pt x="2847" y="10634"/>
                  </a:lnTo>
                  <a:lnTo>
                    <a:pt x="2945" y="10609"/>
                  </a:lnTo>
                  <a:lnTo>
                    <a:pt x="3018" y="10561"/>
                  </a:lnTo>
                  <a:lnTo>
                    <a:pt x="3066" y="10488"/>
                  </a:lnTo>
                  <a:lnTo>
                    <a:pt x="3066" y="10390"/>
                  </a:lnTo>
                  <a:lnTo>
                    <a:pt x="3066" y="10317"/>
                  </a:lnTo>
                  <a:lnTo>
                    <a:pt x="3018" y="10244"/>
                  </a:lnTo>
                  <a:lnTo>
                    <a:pt x="2945" y="10196"/>
                  </a:lnTo>
                  <a:lnTo>
                    <a:pt x="2847" y="10171"/>
                  </a:lnTo>
                  <a:lnTo>
                    <a:pt x="1850" y="10171"/>
                  </a:lnTo>
                  <a:lnTo>
                    <a:pt x="852" y="10147"/>
                  </a:lnTo>
                  <a:lnTo>
                    <a:pt x="657" y="10123"/>
                  </a:lnTo>
                  <a:close/>
                  <a:moveTo>
                    <a:pt x="2677" y="11777"/>
                  </a:moveTo>
                  <a:lnTo>
                    <a:pt x="2409" y="11826"/>
                  </a:lnTo>
                  <a:lnTo>
                    <a:pt x="2288" y="11875"/>
                  </a:lnTo>
                  <a:lnTo>
                    <a:pt x="2166" y="11923"/>
                  </a:lnTo>
                  <a:lnTo>
                    <a:pt x="2069" y="11996"/>
                  </a:lnTo>
                  <a:lnTo>
                    <a:pt x="2020" y="12094"/>
                  </a:lnTo>
                  <a:lnTo>
                    <a:pt x="2020" y="12167"/>
                  </a:lnTo>
                  <a:lnTo>
                    <a:pt x="2069" y="12215"/>
                  </a:lnTo>
                  <a:lnTo>
                    <a:pt x="2190" y="12240"/>
                  </a:lnTo>
                  <a:lnTo>
                    <a:pt x="2312" y="12240"/>
                  </a:lnTo>
                  <a:lnTo>
                    <a:pt x="2580" y="12191"/>
                  </a:lnTo>
                  <a:lnTo>
                    <a:pt x="2872" y="12191"/>
                  </a:lnTo>
                  <a:lnTo>
                    <a:pt x="2993" y="12167"/>
                  </a:lnTo>
                  <a:lnTo>
                    <a:pt x="3066" y="12142"/>
                  </a:lnTo>
                  <a:lnTo>
                    <a:pt x="3115" y="12069"/>
                  </a:lnTo>
                  <a:lnTo>
                    <a:pt x="3139" y="12045"/>
                  </a:lnTo>
                  <a:lnTo>
                    <a:pt x="3139" y="11996"/>
                  </a:lnTo>
                  <a:lnTo>
                    <a:pt x="3115" y="11923"/>
                  </a:lnTo>
                  <a:lnTo>
                    <a:pt x="3091" y="11875"/>
                  </a:lnTo>
                  <a:lnTo>
                    <a:pt x="3066" y="11850"/>
                  </a:lnTo>
                  <a:lnTo>
                    <a:pt x="3018" y="11802"/>
                  </a:lnTo>
                  <a:lnTo>
                    <a:pt x="2920" y="11777"/>
                  </a:lnTo>
                  <a:close/>
                  <a:moveTo>
                    <a:pt x="18006" y="11923"/>
                  </a:moveTo>
                  <a:lnTo>
                    <a:pt x="17860" y="11948"/>
                  </a:lnTo>
                  <a:lnTo>
                    <a:pt x="17812" y="11972"/>
                  </a:lnTo>
                  <a:lnTo>
                    <a:pt x="17763" y="11996"/>
                  </a:lnTo>
                  <a:lnTo>
                    <a:pt x="17763" y="12045"/>
                  </a:lnTo>
                  <a:lnTo>
                    <a:pt x="17763" y="12094"/>
                  </a:lnTo>
                  <a:lnTo>
                    <a:pt x="17787" y="12118"/>
                  </a:lnTo>
                  <a:lnTo>
                    <a:pt x="17860" y="12167"/>
                  </a:lnTo>
                  <a:lnTo>
                    <a:pt x="17933" y="12215"/>
                  </a:lnTo>
                  <a:lnTo>
                    <a:pt x="18006" y="12240"/>
                  </a:lnTo>
                  <a:lnTo>
                    <a:pt x="18152" y="12264"/>
                  </a:lnTo>
                  <a:lnTo>
                    <a:pt x="18444" y="12337"/>
                  </a:lnTo>
                  <a:lnTo>
                    <a:pt x="18761" y="12386"/>
                  </a:lnTo>
                  <a:lnTo>
                    <a:pt x="18834" y="12386"/>
                  </a:lnTo>
                  <a:lnTo>
                    <a:pt x="18882" y="12337"/>
                  </a:lnTo>
                  <a:lnTo>
                    <a:pt x="18931" y="12288"/>
                  </a:lnTo>
                  <a:lnTo>
                    <a:pt x="18955" y="12215"/>
                  </a:lnTo>
                  <a:lnTo>
                    <a:pt x="18931" y="12142"/>
                  </a:lnTo>
                  <a:lnTo>
                    <a:pt x="18931" y="12069"/>
                  </a:lnTo>
                  <a:lnTo>
                    <a:pt x="18882" y="12021"/>
                  </a:lnTo>
                  <a:lnTo>
                    <a:pt x="18809" y="11996"/>
                  </a:lnTo>
                  <a:lnTo>
                    <a:pt x="18566" y="11948"/>
                  </a:lnTo>
                  <a:lnTo>
                    <a:pt x="18201" y="11923"/>
                  </a:lnTo>
                  <a:close/>
                  <a:moveTo>
                    <a:pt x="3358" y="13359"/>
                  </a:moveTo>
                  <a:lnTo>
                    <a:pt x="3261" y="13383"/>
                  </a:lnTo>
                  <a:lnTo>
                    <a:pt x="2434" y="13870"/>
                  </a:lnTo>
                  <a:lnTo>
                    <a:pt x="1582" y="14357"/>
                  </a:lnTo>
                  <a:lnTo>
                    <a:pt x="1241" y="14503"/>
                  </a:lnTo>
                  <a:lnTo>
                    <a:pt x="1095" y="14576"/>
                  </a:lnTo>
                  <a:lnTo>
                    <a:pt x="949" y="14697"/>
                  </a:lnTo>
                  <a:lnTo>
                    <a:pt x="925" y="14770"/>
                  </a:lnTo>
                  <a:lnTo>
                    <a:pt x="925" y="14843"/>
                  </a:lnTo>
                  <a:lnTo>
                    <a:pt x="949" y="14892"/>
                  </a:lnTo>
                  <a:lnTo>
                    <a:pt x="1022" y="14941"/>
                  </a:lnTo>
                  <a:lnTo>
                    <a:pt x="1120" y="14965"/>
                  </a:lnTo>
                  <a:lnTo>
                    <a:pt x="1217" y="14965"/>
                  </a:lnTo>
                  <a:lnTo>
                    <a:pt x="1412" y="14916"/>
                  </a:lnTo>
                  <a:lnTo>
                    <a:pt x="1606" y="14843"/>
                  </a:lnTo>
                  <a:lnTo>
                    <a:pt x="1801" y="14746"/>
                  </a:lnTo>
                  <a:lnTo>
                    <a:pt x="2239" y="14551"/>
                  </a:lnTo>
                  <a:lnTo>
                    <a:pt x="2677" y="14308"/>
                  </a:lnTo>
                  <a:lnTo>
                    <a:pt x="3504" y="13797"/>
                  </a:lnTo>
                  <a:lnTo>
                    <a:pt x="3577" y="13724"/>
                  </a:lnTo>
                  <a:lnTo>
                    <a:pt x="3626" y="13651"/>
                  </a:lnTo>
                  <a:lnTo>
                    <a:pt x="3626" y="13554"/>
                  </a:lnTo>
                  <a:lnTo>
                    <a:pt x="3577" y="13481"/>
                  </a:lnTo>
                  <a:lnTo>
                    <a:pt x="3529" y="13408"/>
                  </a:lnTo>
                  <a:lnTo>
                    <a:pt x="3456" y="13359"/>
                  </a:lnTo>
                  <a:close/>
                  <a:moveTo>
                    <a:pt x="17325" y="13383"/>
                  </a:moveTo>
                  <a:lnTo>
                    <a:pt x="17179" y="13408"/>
                  </a:lnTo>
                  <a:lnTo>
                    <a:pt x="17130" y="13408"/>
                  </a:lnTo>
                  <a:lnTo>
                    <a:pt x="17130" y="13432"/>
                  </a:lnTo>
                  <a:lnTo>
                    <a:pt x="17130" y="13505"/>
                  </a:lnTo>
                  <a:lnTo>
                    <a:pt x="17252" y="13627"/>
                  </a:lnTo>
                  <a:lnTo>
                    <a:pt x="17398" y="13748"/>
                  </a:lnTo>
                  <a:lnTo>
                    <a:pt x="17690" y="13943"/>
                  </a:lnTo>
                  <a:lnTo>
                    <a:pt x="18006" y="14113"/>
                  </a:lnTo>
                  <a:lnTo>
                    <a:pt x="18323" y="14284"/>
                  </a:lnTo>
                  <a:lnTo>
                    <a:pt x="18907" y="14649"/>
                  </a:lnTo>
                  <a:lnTo>
                    <a:pt x="19199" y="14819"/>
                  </a:lnTo>
                  <a:lnTo>
                    <a:pt x="19515" y="14941"/>
                  </a:lnTo>
                  <a:lnTo>
                    <a:pt x="19612" y="14965"/>
                  </a:lnTo>
                  <a:lnTo>
                    <a:pt x="19709" y="14941"/>
                  </a:lnTo>
                  <a:lnTo>
                    <a:pt x="19758" y="14868"/>
                  </a:lnTo>
                  <a:lnTo>
                    <a:pt x="19807" y="14795"/>
                  </a:lnTo>
                  <a:lnTo>
                    <a:pt x="19807" y="14697"/>
                  </a:lnTo>
                  <a:lnTo>
                    <a:pt x="19782" y="14600"/>
                  </a:lnTo>
                  <a:lnTo>
                    <a:pt x="19734" y="14527"/>
                  </a:lnTo>
                  <a:lnTo>
                    <a:pt x="19636" y="14454"/>
                  </a:lnTo>
                  <a:lnTo>
                    <a:pt x="19272" y="14308"/>
                  </a:lnTo>
                  <a:lnTo>
                    <a:pt x="18931" y="14113"/>
                  </a:lnTo>
                  <a:lnTo>
                    <a:pt x="18590" y="13919"/>
                  </a:lnTo>
                  <a:lnTo>
                    <a:pt x="18250" y="13724"/>
                  </a:lnTo>
                  <a:lnTo>
                    <a:pt x="17982" y="13602"/>
                  </a:lnTo>
                  <a:lnTo>
                    <a:pt x="17739" y="13481"/>
                  </a:lnTo>
                  <a:lnTo>
                    <a:pt x="17593" y="13432"/>
                  </a:lnTo>
                  <a:lnTo>
                    <a:pt x="17447" y="13408"/>
                  </a:lnTo>
                  <a:lnTo>
                    <a:pt x="17325" y="13383"/>
                  </a:lnTo>
                  <a:close/>
                  <a:moveTo>
                    <a:pt x="4234" y="14892"/>
                  </a:moveTo>
                  <a:lnTo>
                    <a:pt x="4161" y="14916"/>
                  </a:lnTo>
                  <a:lnTo>
                    <a:pt x="4088" y="14941"/>
                  </a:lnTo>
                  <a:lnTo>
                    <a:pt x="3942" y="15087"/>
                  </a:lnTo>
                  <a:lnTo>
                    <a:pt x="3820" y="15257"/>
                  </a:lnTo>
                  <a:lnTo>
                    <a:pt x="3723" y="15330"/>
                  </a:lnTo>
                  <a:lnTo>
                    <a:pt x="3650" y="15379"/>
                  </a:lnTo>
                  <a:lnTo>
                    <a:pt x="3650" y="15403"/>
                  </a:lnTo>
                  <a:lnTo>
                    <a:pt x="3601" y="15427"/>
                  </a:lnTo>
                  <a:lnTo>
                    <a:pt x="3577" y="15476"/>
                  </a:lnTo>
                  <a:lnTo>
                    <a:pt x="3553" y="15525"/>
                  </a:lnTo>
                  <a:lnTo>
                    <a:pt x="3553" y="15573"/>
                  </a:lnTo>
                  <a:lnTo>
                    <a:pt x="3577" y="15646"/>
                  </a:lnTo>
                  <a:lnTo>
                    <a:pt x="3626" y="15695"/>
                  </a:lnTo>
                  <a:lnTo>
                    <a:pt x="3699" y="15744"/>
                  </a:lnTo>
                  <a:lnTo>
                    <a:pt x="3772" y="15744"/>
                  </a:lnTo>
                  <a:lnTo>
                    <a:pt x="3845" y="15719"/>
                  </a:lnTo>
                  <a:lnTo>
                    <a:pt x="3991" y="15646"/>
                  </a:lnTo>
                  <a:lnTo>
                    <a:pt x="4088" y="15549"/>
                  </a:lnTo>
                  <a:lnTo>
                    <a:pt x="4258" y="15403"/>
                  </a:lnTo>
                  <a:lnTo>
                    <a:pt x="4429" y="15208"/>
                  </a:lnTo>
                  <a:lnTo>
                    <a:pt x="4453" y="15135"/>
                  </a:lnTo>
                  <a:lnTo>
                    <a:pt x="4453" y="15087"/>
                  </a:lnTo>
                  <a:lnTo>
                    <a:pt x="4429" y="15014"/>
                  </a:lnTo>
                  <a:lnTo>
                    <a:pt x="4380" y="14941"/>
                  </a:lnTo>
                  <a:lnTo>
                    <a:pt x="4307" y="14892"/>
                  </a:lnTo>
                  <a:close/>
                  <a:moveTo>
                    <a:pt x="16376" y="14843"/>
                  </a:moveTo>
                  <a:lnTo>
                    <a:pt x="16303" y="14892"/>
                  </a:lnTo>
                  <a:lnTo>
                    <a:pt x="16279" y="14965"/>
                  </a:lnTo>
                  <a:lnTo>
                    <a:pt x="16303" y="15038"/>
                  </a:lnTo>
                  <a:lnTo>
                    <a:pt x="16400" y="15233"/>
                  </a:lnTo>
                  <a:lnTo>
                    <a:pt x="16522" y="15403"/>
                  </a:lnTo>
                  <a:lnTo>
                    <a:pt x="16668" y="15598"/>
                  </a:lnTo>
                  <a:lnTo>
                    <a:pt x="16765" y="15671"/>
                  </a:lnTo>
                  <a:lnTo>
                    <a:pt x="16863" y="15744"/>
                  </a:lnTo>
                  <a:lnTo>
                    <a:pt x="16936" y="15768"/>
                  </a:lnTo>
                  <a:lnTo>
                    <a:pt x="17009" y="15768"/>
                  </a:lnTo>
                  <a:lnTo>
                    <a:pt x="17082" y="15719"/>
                  </a:lnTo>
                  <a:lnTo>
                    <a:pt x="17130" y="15671"/>
                  </a:lnTo>
                  <a:lnTo>
                    <a:pt x="17155" y="15598"/>
                  </a:lnTo>
                  <a:lnTo>
                    <a:pt x="17155" y="15525"/>
                  </a:lnTo>
                  <a:lnTo>
                    <a:pt x="17130" y="15476"/>
                  </a:lnTo>
                  <a:lnTo>
                    <a:pt x="17057" y="15403"/>
                  </a:lnTo>
                  <a:lnTo>
                    <a:pt x="16911" y="15281"/>
                  </a:lnTo>
                  <a:lnTo>
                    <a:pt x="16790" y="15135"/>
                  </a:lnTo>
                  <a:lnTo>
                    <a:pt x="16644" y="14965"/>
                  </a:lnTo>
                  <a:lnTo>
                    <a:pt x="16546" y="14892"/>
                  </a:lnTo>
                  <a:lnTo>
                    <a:pt x="16449" y="14843"/>
                  </a:lnTo>
                  <a:close/>
                  <a:moveTo>
                    <a:pt x="11169" y="3577"/>
                  </a:moveTo>
                  <a:lnTo>
                    <a:pt x="11582" y="3650"/>
                  </a:lnTo>
                  <a:lnTo>
                    <a:pt x="11996" y="3748"/>
                  </a:lnTo>
                  <a:lnTo>
                    <a:pt x="12410" y="3894"/>
                  </a:lnTo>
                  <a:lnTo>
                    <a:pt x="12799" y="4064"/>
                  </a:lnTo>
                  <a:lnTo>
                    <a:pt x="13188" y="4259"/>
                  </a:lnTo>
                  <a:lnTo>
                    <a:pt x="13578" y="4453"/>
                  </a:lnTo>
                  <a:lnTo>
                    <a:pt x="13943" y="4672"/>
                  </a:lnTo>
                  <a:lnTo>
                    <a:pt x="14235" y="4891"/>
                  </a:lnTo>
                  <a:lnTo>
                    <a:pt x="14502" y="5110"/>
                  </a:lnTo>
                  <a:lnTo>
                    <a:pt x="14770" y="5329"/>
                  </a:lnTo>
                  <a:lnTo>
                    <a:pt x="15038" y="5573"/>
                  </a:lnTo>
                  <a:lnTo>
                    <a:pt x="14989" y="5621"/>
                  </a:lnTo>
                  <a:lnTo>
                    <a:pt x="14916" y="5694"/>
                  </a:lnTo>
                  <a:lnTo>
                    <a:pt x="14916" y="5767"/>
                  </a:lnTo>
                  <a:lnTo>
                    <a:pt x="14892" y="5792"/>
                  </a:lnTo>
                  <a:lnTo>
                    <a:pt x="14892" y="5840"/>
                  </a:lnTo>
                  <a:lnTo>
                    <a:pt x="14940" y="5840"/>
                  </a:lnTo>
                  <a:lnTo>
                    <a:pt x="14989" y="5865"/>
                  </a:lnTo>
                  <a:lnTo>
                    <a:pt x="15086" y="5865"/>
                  </a:lnTo>
                  <a:lnTo>
                    <a:pt x="15159" y="5816"/>
                  </a:lnTo>
                  <a:lnTo>
                    <a:pt x="15232" y="5767"/>
                  </a:lnTo>
                  <a:lnTo>
                    <a:pt x="15354" y="5913"/>
                  </a:lnTo>
                  <a:lnTo>
                    <a:pt x="15257" y="5986"/>
                  </a:lnTo>
                  <a:lnTo>
                    <a:pt x="15208" y="6059"/>
                  </a:lnTo>
                  <a:lnTo>
                    <a:pt x="15159" y="6132"/>
                  </a:lnTo>
                  <a:lnTo>
                    <a:pt x="15184" y="6205"/>
                  </a:lnTo>
                  <a:lnTo>
                    <a:pt x="15208" y="6254"/>
                  </a:lnTo>
                  <a:lnTo>
                    <a:pt x="15330" y="6254"/>
                  </a:lnTo>
                  <a:lnTo>
                    <a:pt x="15427" y="6181"/>
                  </a:lnTo>
                  <a:lnTo>
                    <a:pt x="15524" y="6132"/>
                  </a:lnTo>
                  <a:lnTo>
                    <a:pt x="15719" y="6376"/>
                  </a:lnTo>
                  <a:lnTo>
                    <a:pt x="15695" y="6424"/>
                  </a:lnTo>
                  <a:lnTo>
                    <a:pt x="15573" y="6546"/>
                  </a:lnTo>
                  <a:lnTo>
                    <a:pt x="15549" y="6619"/>
                  </a:lnTo>
                  <a:lnTo>
                    <a:pt x="15524" y="6716"/>
                  </a:lnTo>
                  <a:lnTo>
                    <a:pt x="15549" y="6765"/>
                  </a:lnTo>
                  <a:lnTo>
                    <a:pt x="15597" y="6789"/>
                  </a:lnTo>
                  <a:lnTo>
                    <a:pt x="15768" y="6789"/>
                  </a:lnTo>
                  <a:lnTo>
                    <a:pt x="15865" y="6741"/>
                  </a:lnTo>
                  <a:lnTo>
                    <a:pt x="15914" y="6692"/>
                  </a:lnTo>
                  <a:lnTo>
                    <a:pt x="16060" y="6911"/>
                  </a:lnTo>
                  <a:lnTo>
                    <a:pt x="15962" y="7008"/>
                  </a:lnTo>
                  <a:lnTo>
                    <a:pt x="15889" y="7081"/>
                  </a:lnTo>
                  <a:lnTo>
                    <a:pt x="15841" y="7130"/>
                  </a:lnTo>
                  <a:lnTo>
                    <a:pt x="15841" y="7203"/>
                  </a:lnTo>
                  <a:lnTo>
                    <a:pt x="15865" y="7300"/>
                  </a:lnTo>
                  <a:lnTo>
                    <a:pt x="15914" y="7325"/>
                  </a:lnTo>
                  <a:lnTo>
                    <a:pt x="15962" y="7349"/>
                  </a:lnTo>
                  <a:lnTo>
                    <a:pt x="16060" y="7325"/>
                  </a:lnTo>
                  <a:lnTo>
                    <a:pt x="16157" y="7300"/>
                  </a:lnTo>
                  <a:lnTo>
                    <a:pt x="16254" y="7227"/>
                  </a:lnTo>
                  <a:lnTo>
                    <a:pt x="16400" y="7495"/>
                  </a:lnTo>
                  <a:lnTo>
                    <a:pt x="16327" y="7519"/>
                  </a:lnTo>
                  <a:lnTo>
                    <a:pt x="16254" y="7544"/>
                  </a:lnTo>
                  <a:lnTo>
                    <a:pt x="16157" y="7617"/>
                  </a:lnTo>
                  <a:lnTo>
                    <a:pt x="16060" y="7714"/>
                  </a:lnTo>
                  <a:lnTo>
                    <a:pt x="15987" y="7811"/>
                  </a:lnTo>
                  <a:lnTo>
                    <a:pt x="15938" y="7909"/>
                  </a:lnTo>
                  <a:lnTo>
                    <a:pt x="15938" y="7982"/>
                  </a:lnTo>
                  <a:lnTo>
                    <a:pt x="15962" y="8030"/>
                  </a:lnTo>
                  <a:lnTo>
                    <a:pt x="15987" y="8079"/>
                  </a:lnTo>
                  <a:lnTo>
                    <a:pt x="16060" y="8103"/>
                  </a:lnTo>
                  <a:lnTo>
                    <a:pt x="16108" y="8079"/>
                  </a:lnTo>
                  <a:lnTo>
                    <a:pt x="16181" y="8030"/>
                  </a:lnTo>
                  <a:lnTo>
                    <a:pt x="16303" y="7933"/>
                  </a:lnTo>
                  <a:lnTo>
                    <a:pt x="16449" y="7836"/>
                  </a:lnTo>
                  <a:lnTo>
                    <a:pt x="16522" y="7763"/>
                  </a:lnTo>
                  <a:lnTo>
                    <a:pt x="16692" y="8176"/>
                  </a:lnTo>
                  <a:lnTo>
                    <a:pt x="16619" y="8201"/>
                  </a:lnTo>
                  <a:lnTo>
                    <a:pt x="16571" y="8225"/>
                  </a:lnTo>
                  <a:lnTo>
                    <a:pt x="16473" y="8347"/>
                  </a:lnTo>
                  <a:lnTo>
                    <a:pt x="16254" y="8541"/>
                  </a:lnTo>
                  <a:lnTo>
                    <a:pt x="16181" y="8614"/>
                  </a:lnTo>
                  <a:lnTo>
                    <a:pt x="16108" y="8712"/>
                  </a:lnTo>
                  <a:lnTo>
                    <a:pt x="16084" y="8760"/>
                  </a:lnTo>
                  <a:lnTo>
                    <a:pt x="16060" y="8809"/>
                  </a:lnTo>
                  <a:lnTo>
                    <a:pt x="16060" y="8858"/>
                  </a:lnTo>
                  <a:lnTo>
                    <a:pt x="16108" y="8906"/>
                  </a:lnTo>
                  <a:lnTo>
                    <a:pt x="16157" y="8930"/>
                  </a:lnTo>
                  <a:lnTo>
                    <a:pt x="16206" y="8930"/>
                  </a:lnTo>
                  <a:lnTo>
                    <a:pt x="16327" y="8882"/>
                  </a:lnTo>
                  <a:lnTo>
                    <a:pt x="16425" y="8809"/>
                  </a:lnTo>
                  <a:lnTo>
                    <a:pt x="16522" y="8736"/>
                  </a:lnTo>
                  <a:lnTo>
                    <a:pt x="16668" y="8614"/>
                  </a:lnTo>
                  <a:lnTo>
                    <a:pt x="16790" y="8468"/>
                  </a:lnTo>
                  <a:lnTo>
                    <a:pt x="16887" y="8882"/>
                  </a:lnTo>
                  <a:lnTo>
                    <a:pt x="16790" y="8930"/>
                  </a:lnTo>
                  <a:lnTo>
                    <a:pt x="16692" y="8979"/>
                  </a:lnTo>
                  <a:lnTo>
                    <a:pt x="16498" y="9125"/>
                  </a:lnTo>
                  <a:lnTo>
                    <a:pt x="16230" y="9271"/>
                  </a:lnTo>
                  <a:lnTo>
                    <a:pt x="16108" y="9368"/>
                  </a:lnTo>
                  <a:lnTo>
                    <a:pt x="16011" y="9441"/>
                  </a:lnTo>
                  <a:lnTo>
                    <a:pt x="16011" y="9490"/>
                  </a:lnTo>
                  <a:lnTo>
                    <a:pt x="16035" y="9514"/>
                  </a:lnTo>
                  <a:lnTo>
                    <a:pt x="16181" y="9539"/>
                  </a:lnTo>
                  <a:lnTo>
                    <a:pt x="16327" y="9514"/>
                  </a:lnTo>
                  <a:lnTo>
                    <a:pt x="16619" y="9441"/>
                  </a:lnTo>
                  <a:lnTo>
                    <a:pt x="16790" y="9368"/>
                  </a:lnTo>
                  <a:lnTo>
                    <a:pt x="16960" y="9271"/>
                  </a:lnTo>
                  <a:lnTo>
                    <a:pt x="17009" y="9660"/>
                  </a:lnTo>
                  <a:lnTo>
                    <a:pt x="16522" y="9855"/>
                  </a:lnTo>
                  <a:lnTo>
                    <a:pt x="16254" y="9977"/>
                  </a:lnTo>
                  <a:lnTo>
                    <a:pt x="16108" y="10050"/>
                  </a:lnTo>
                  <a:lnTo>
                    <a:pt x="15987" y="10123"/>
                  </a:lnTo>
                  <a:lnTo>
                    <a:pt x="15962" y="10171"/>
                  </a:lnTo>
                  <a:lnTo>
                    <a:pt x="15962" y="10196"/>
                  </a:lnTo>
                  <a:lnTo>
                    <a:pt x="15987" y="10220"/>
                  </a:lnTo>
                  <a:lnTo>
                    <a:pt x="16011" y="10244"/>
                  </a:lnTo>
                  <a:lnTo>
                    <a:pt x="16279" y="10269"/>
                  </a:lnTo>
                  <a:lnTo>
                    <a:pt x="16522" y="10220"/>
                  </a:lnTo>
                  <a:lnTo>
                    <a:pt x="16765" y="10147"/>
                  </a:lnTo>
                  <a:lnTo>
                    <a:pt x="17033" y="10074"/>
                  </a:lnTo>
                  <a:lnTo>
                    <a:pt x="17009" y="10585"/>
                  </a:lnTo>
                  <a:lnTo>
                    <a:pt x="16765" y="10585"/>
                  </a:lnTo>
                  <a:lnTo>
                    <a:pt x="16546" y="10634"/>
                  </a:lnTo>
                  <a:lnTo>
                    <a:pt x="16108" y="10707"/>
                  </a:lnTo>
                  <a:lnTo>
                    <a:pt x="15914" y="10780"/>
                  </a:lnTo>
                  <a:lnTo>
                    <a:pt x="15719" y="10853"/>
                  </a:lnTo>
                  <a:lnTo>
                    <a:pt x="15695" y="10877"/>
                  </a:lnTo>
                  <a:lnTo>
                    <a:pt x="15719" y="10901"/>
                  </a:lnTo>
                  <a:lnTo>
                    <a:pt x="15889" y="10950"/>
                  </a:lnTo>
                  <a:lnTo>
                    <a:pt x="16060" y="10974"/>
                  </a:lnTo>
                  <a:lnTo>
                    <a:pt x="16425" y="10950"/>
                  </a:lnTo>
                  <a:lnTo>
                    <a:pt x="16814" y="10926"/>
                  </a:lnTo>
                  <a:lnTo>
                    <a:pt x="16984" y="10926"/>
                  </a:lnTo>
                  <a:lnTo>
                    <a:pt x="16887" y="11412"/>
                  </a:lnTo>
                  <a:lnTo>
                    <a:pt x="16765" y="11412"/>
                  </a:lnTo>
                  <a:lnTo>
                    <a:pt x="16619" y="11437"/>
                  </a:lnTo>
                  <a:lnTo>
                    <a:pt x="16352" y="11485"/>
                  </a:lnTo>
                  <a:lnTo>
                    <a:pt x="16035" y="11558"/>
                  </a:lnTo>
                  <a:lnTo>
                    <a:pt x="15889" y="11583"/>
                  </a:lnTo>
                  <a:lnTo>
                    <a:pt x="15719" y="11607"/>
                  </a:lnTo>
                  <a:lnTo>
                    <a:pt x="15695" y="11607"/>
                  </a:lnTo>
                  <a:lnTo>
                    <a:pt x="15670" y="11631"/>
                  </a:lnTo>
                  <a:lnTo>
                    <a:pt x="15670" y="11656"/>
                  </a:lnTo>
                  <a:lnTo>
                    <a:pt x="15695" y="11680"/>
                  </a:lnTo>
                  <a:lnTo>
                    <a:pt x="15962" y="11777"/>
                  </a:lnTo>
                  <a:lnTo>
                    <a:pt x="16108" y="11826"/>
                  </a:lnTo>
                  <a:lnTo>
                    <a:pt x="16254" y="11850"/>
                  </a:lnTo>
                  <a:lnTo>
                    <a:pt x="16522" y="11826"/>
                  </a:lnTo>
                  <a:lnTo>
                    <a:pt x="16814" y="11802"/>
                  </a:lnTo>
                  <a:lnTo>
                    <a:pt x="16668" y="12264"/>
                  </a:lnTo>
                  <a:lnTo>
                    <a:pt x="16498" y="12215"/>
                  </a:lnTo>
                  <a:lnTo>
                    <a:pt x="16303" y="12191"/>
                  </a:lnTo>
                  <a:lnTo>
                    <a:pt x="16108" y="12142"/>
                  </a:lnTo>
                  <a:lnTo>
                    <a:pt x="15914" y="12094"/>
                  </a:lnTo>
                  <a:lnTo>
                    <a:pt x="15695" y="12094"/>
                  </a:lnTo>
                  <a:lnTo>
                    <a:pt x="15476" y="12118"/>
                  </a:lnTo>
                  <a:lnTo>
                    <a:pt x="15451" y="12142"/>
                  </a:lnTo>
                  <a:lnTo>
                    <a:pt x="15451" y="12167"/>
                  </a:lnTo>
                  <a:lnTo>
                    <a:pt x="15476" y="12191"/>
                  </a:lnTo>
                  <a:lnTo>
                    <a:pt x="15646" y="12288"/>
                  </a:lnTo>
                  <a:lnTo>
                    <a:pt x="15816" y="12386"/>
                  </a:lnTo>
                  <a:lnTo>
                    <a:pt x="16230" y="12532"/>
                  </a:lnTo>
                  <a:lnTo>
                    <a:pt x="16546" y="12629"/>
                  </a:lnTo>
                  <a:lnTo>
                    <a:pt x="16376" y="13018"/>
                  </a:lnTo>
                  <a:lnTo>
                    <a:pt x="16060" y="12970"/>
                  </a:lnTo>
                  <a:lnTo>
                    <a:pt x="15743" y="12872"/>
                  </a:lnTo>
                  <a:lnTo>
                    <a:pt x="15573" y="12824"/>
                  </a:lnTo>
                  <a:lnTo>
                    <a:pt x="15476" y="12824"/>
                  </a:lnTo>
                  <a:lnTo>
                    <a:pt x="15451" y="12848"/>
                  </a:lnTo>
                  <a:lnTo>
                    <a:pt x="15427" y="12897"/>
                  </a:lnTo>
                  <a:lnTo>
                    <a:pt x="15427" y="12945"/>
                  </a:lnTo>
                  <a:lnTo>
                    <a:pt x="15451" y="12994"/>
                  </a:lnTo>
                  <a:lnTo>
                    <a:pt x="15524" y="13091"/>
                  </a:lnTo>
                  <a:lnTo>
                    <a:pt x="15743" y="13237"/>
                  </a:lnTo>
                  <a:lnTo>
                    <a:pt x="15938" y="13335"/>
                  </a:lnTo>
                  <a:lnTo>
                    <a:pt x="16181" y="13408"/>
                  </a:lnTo>
                  <a:lnTo>
                    <a:pt x="15914" y="13821"/>
                  </a:lnTo>
                  <a:lnTo>
                    <a:pt x="15865" y="13894"/>
                  </a:lnTo>
                  <a:lnTo>
                    <a:pt x="15841" y="13870"/>
                  </a:lnTo>
                  <a:lnTo>
                    <a:pt x="15719" y="13797"/>
                  </a:lnTo>
                  <a:lnTo>
                    <a:pt x="15597" y="13700"/>
                  </a:lnTo>
                  <a:lnTo>
                    <a:pt x="15330" y="13578"/>
                  </a:lnTo>
                  <a:lnTo>
                    <a:pt x="15013" y="13505"/>
                  </a:lnTo>
                  <a:lnTo>
                    <a:pt x="14721" y="13505"/>
                  </a:lnTo>
                  <a:lnTo>
                    <a:pt x="14697" y="13529"/>
                  </a:lnTo>
                  <a:lnTo>
                    <a:pt x="14673" y="13578"/>
                  </a:lnTo>
                  <a:lnTo>
                    <a:pt x="14697" y="13602"/>
                  </a:lnTo>
                  <a:lnTo>
                    <a:pt x="14794" y="13651"/>
                  </a:lnTo>
                  <a:lnTo>
                    <a:pt x="14892" y="13724"/>
                  </a:lnTo>
                  <a:lnTo>
                    <a:pt x="15111" y="13821"/>
                  </a:lnTo>
                  <a:lnTo>
                    <a:pt x="15378" y="13967"/>
                  </a:lnTo>
                  <a:lnTo>
                    <a:pt x="15622" y="14138"/>
                  </a:lnTo>
                  <a:lnTo>
                    <a:pt x="15670" y="14162"/>
                  </a:lnTo>
                  <a:lnTo>
                    <a:pt x="15451" y="14405"/>
                  </a:lnTo>
                  <a:lnTo>
                    <a:pt x="15330" y="14357"/>
                  </a:lnTo>
                  <a:lnTo>
                    <a:pt x="15208" y="14332"/>
                  </a:lnTo>
                  <a:lnTo>
                    <a:pt x="15086" y="14332"/>
                  </a:lnTo>
                  <a:lnTo>
                    <a:pt x="14989" y="14308"/>
                  </a:lnTo>
                  <a:lnTo>
                    <a:pt x="14794" y="14259"/>
                  </a:lnTo>
                  <a:lnTo>
                    <a:pt x="14624" y="14186"/>
                  </a:lnTo>
                  <a:lnTo>
                    <a:pt x="14454" y="14089"/>
                  </a:lnTo>
                  <a:lnTo>
                    <a:pt x="14308" y="14016"/>
                  </a:lnTo>
                  <a:lnTo>
                    <a:pt x="14137" y="14016"/>
                  </a:lnTo>
                  <a:lnTo>
                    <a:pt x="14089" y="14040"/>
                  </a:lnTo>
                  <a:lnTo>
                    <a:pt x="14064" y="14089"/>
                  </a:lnTo>
                  <a:lnTo>
                    <a:pt x="14089" y="14162"/>
                  </a:lnTo>
                  <a:lnTo>
                    <a:pt x="14162" y="14259"/>
                  </a:lnTo>
                  <a:lnTo>
                    <a:pt x="14308" y="14405"/>
                  </a:lnTo>
                  <a:lnTo>
                    <a:pt x="14478" y="14527"/>
                  </a:lnTo>
                  <a:lnTo>
                    <a:pt x="14648" y="14600"/>
                  </a:lnTo>
                  <a:lnTo>
                    <a:pt x="14843" y="14697"/>
                  </a:lnTo>
                  <a:lnTo>
                    <a:pt x="14965" y="14746"/>
                  </a:lnTo>
                  <a:lnTo>
                    <a:pt x="15086" y="14770"/>
                  </a:lnTo>
                  <a:lnTo>
                    <a:pt x="14819" y="14989"/>
                  </a:lnTo>
                  <a:lnTo>
                    <a:pt x="14527" y="15208"/>
                  </a:lnTo>
                  <a:lnTo>
                    <a:pt x="14454" y="15208"/>
                  </a:lnTo>
                  <a:lnTo>
                    <a:pt x="14332" y="15184"/>
                  </a:lnTo>
                  <a:lnTo>
                    <a:pt x="14235" y="15111"/>
                  </a:lnTo>
                  <a:lnTo>
                    <a:pt x="14064" y="14965"/>
                  </a:lnTo>
                  <a:lnTo>
                    <a:pt x="13918" y="14843"/>
                  </a:lnTo>
                  <a:lnTo>
                    <a:pt x="13748" y="14722"/>
                  </a:lnTo>
                  <a:lnTo>
                    <a:pt x="13651" y="14673"/>
                  </a:lnTo>
                  <a:lnTo>
                    <a:pt x="13578" y="14624"/>
                  </a:lnTo>
                  <a:lnTo>
                    <a:pt x="13383" y="14624"/>
                  </a:lnTo>
                  <a:lnTo>
                    <a:pt x="13359" y="14649"/>
                  </a:lnTo>
                  <a:lnTo>
                    <a:pt x="13359" y="14697"/>
                  </a:lnTo>
                  <a:lnTo>
                    <a:pt x="13456" y="14868"/>
                  </a:lnTo>
                  <a:lnTo>
                    <a:pt x="13602" y="15014"/>
                  </a:lnTo>
                  <a:lnTo>
                    <a:pt x="13894" y="15306"/>
                  </a:lnTo>
                  <a:lnTo>
                    <a:pt x="13991" y="15403"/>
                  </a:lnTo>
                  <a:lnTo>
                    <a:pt x="14113" y="15476"/>
                  </a:lnTo>
                  <a:lnTo>
                    <a:pt x="13748" y="15671"/>
                  </a:lnTo>
                  <a:lnTo>
                    <a:pt x="13553" y="15598"/>
                  </a:lnTo>
                  <a:lnTo>
                    <a:pt x="13456" y="15549"/>
                  </a:lnTo>
                  <a:lnTo>
                    <a:pt x="13359" y="15476"/>
                  </a:lnTo>
                  <a:lnTo>
                    <a:pt x="13164" y="15306"/>
                  </a:lnTo>
                  <a:lnTo>
                    <a:pt x="12872" y="15062"/>
                  </a:lnTo>
                  <a:lnTo>
                    <a:pt x="12726" y="14941"/>
                  </a:lnTo>
                  <a:lnTo>
                    <a:pt x="12556" y="14843"/>
                  </a:lnTo>
                  <a:lnTo>
                    <a:pt x="12507" y="14868"/>
                  </a:lnTo>
                  <a:lnTo>
                    <a:pt x="12483" y="14916"/>
                  </a:lnTo>
                  <a:lnTo>
                    <a:pt x="12580" y="15135"/>
                  </a:lnTo>
                  <a:lnTo>
                    <a:pt x="12726" y="15330"/>
                  </a:lnTo>
                  <a:lnTo>
                    <a:pt x="12896" y="15525"/>
                  </a:lnTo>
                  <a:lnTo>
                    <a:pt x="13067" y="15695"/>
                  </a:lnTo>
                  <a:lnTo>
                    <a:pt x="13310" y="15865"/>
                  </a:lnTo>
                  <a:lnTo>
                    <a:pt x="12702" y="16084"/>
                  </a:lnTo>
                  <a:lnTo>
                    <a:pt x="12239" y="15719"/>
                  </a:lnTo>
                  <a:lnTo>
                    <a:pt x="11972" y="15476"/>
                  </a:lnTo>
                  <a:lnTo>
                    <a:pt x="11826" y="15354"/>
                  </a:lnTo>
                  <a:lnTo>
                    <a:pt x="11655" y="15257"/>
                  </a:lnTo>
                  <a:lnTo>
                    <a:pt x="11631" y="15257"/>
                  </a:lnTo>
                  <a:lnTo>
                    <a:pt x="11607" y="15281"/>
                  </a:lnTo>
                  <a:lnTo>
                    <a:pt x="11607" y="15354"/>
                  </a:lnTo>
                  <a:lnTo>
                    <a:pt x="11631" y="15427"/>
                  </a:lnTo>
                  <a:lnTo>
                    <a:pt x="11704" y="15573"/>
                  </a:lnTo>
                  <a:lnTo>
                    <a:pt x="11801" y="15719"/>
                  </a:lnTo>
                  <a:lnTo>
                    <a:pt x="11899" y="15841"/>
                  </a:lnTo>
                  <a:lnTo>
                    <a:pt x="12093" y="16036"/>
                  </a:lnTo>
                  <a:lnTo>
                    <a:pt x="12312" y="16206"/>
                  </a:lnTo>
                  <a:lnTo>
                    <a:pt x="11826" y="16303"/>
                  </a:lnTo>
                  <a:lnTo>
                    <a:pt x="11801" y="16303"/>
                  </a:lnTo>
                  <a:lnTo>
                    <a:pt x="11558" y="16036"/>
                  </a:lnTo>
                  <a:lnTo>
                    <a:pt x="11291" y="15768"/>
                  </a:lnTo>
                  <a:lnTo>
                    <a:pt x="11169" y="15671"/>
                  </a:lnTo>
                  <a:lnTo>
                    <a:pt x="11047" y="15573"/>
                  </a:lnTo>
                  <a:lnTo>
                    <a:pt x="10901" y="15500"/>
                  </a:lnTo>
                  <a:lnTo>
                    <a:pt x="10828" y="15476"/>
                  </a:lnTo>
                  <a:lnTo>
                    <a:pt x="10731" y="15476"/>
                  </a:lnTo>
                  <a:lnTo>
                    <a:pt x="10731" y="15500"/>
                  </a:lnTo>
                  <a:lnTo>
                    <a:pt x="10780" y="15646"/>
                  </a:lnTo>
                  <a:lnTo>
                    <a:pt x="10853" y="15768"/>
                  </a:lnTo>
                  <a:lnTo>
                    <a:pt x="11072" y="15987"/>
                  </a:lnTo>
                  <a:lnTo>
                    <a:pt x="11437" y="16376"/>
                  </a:lnTo>
                  <a:lnTo>
                    <a:pt x="11072" y="16425"/>
                  </a:lnTo>
                  <a:lnTo>
                    <a:pt x="10682" y="16474"/>
                  </a:lnTo>
                  <a:lnTo>
                    <a:pt x="10682" y="16401"/>
                  </a:lnTo>
                  <a:lnTo>
                    <a:pt x="10634" y="16328"/>
                  </a:lnTo>
                  <a:lnTo>
                    <a:pt x="10463" y="16133"/>
                  </a:lnTo>
                  <a:lnTo>
                    <a:pt x="10269" y="15938"/>
                  </a:lnTo>
                  <a:lnTo>
                    <a:pt x="10050" y="15768"/>
                  </a:lnTo>
                  <a:lnTo>
                    <a:pt x="9831" y="15598"/>
                  </a:lnTo>
                  <a:lnTo>
                    <a:pt x="9806" y="15598"/>
                  </a:lnTo>
                  <a:lnTo>
                    <a:pt x="9782" y="15622"/>
                  </a:lnTo>
                  <a:lnTo>
                    <a:pt x="9806" y="15744"/>
                  </a:lnTo>
                  <a:lnTo>
                    <a:pt x="9855" y="15865"/>
                  </a:lnTo>
                  <a:lnTo>
                    <a:pt x="9904" y="15987"/>
                  </a:lnTo>
                  <a:lnTo>
                    <a:pt x="9977" y="16084"/>
                  </a:lnTo>
                  <a:lnTo>
                    <a:pt x="10123" y="16303"/>
                  </a:lnTo>
                  <a:lnTo>
                    <a:pt x="10317" y="16474"/>
                  </a:lnTo>
                  <a:lnTo>
                    <a:pt x="9685" y="16474"/>
                  </a:lnTo>
                  <a:lnTo>
                    <a:pt x="9612" y="16352"/>
                  </a:lnTo>
                  <a:lnTo>
                    <a:pt x="9563" y="16255"/>
                  </a:lnTo>
                  <a:lnTo>
                    <a:pt x="9393" y="16060"/>
                  </a:lnTo>
                  <a:lnTo>
                    <a:pt x="9222" y="15817"/>
                  </a:lnTo>
                  <a:lnTo>
                    <a:pt x="9125" y="15695"/>
                  </a:lnTo>
                  <a:lnTo>
                    <a:pt x="9028" y="15598"/>
                  </a:lnTo>
                  <a:lnTo>
                    <a:pt x="8979" y="15598"/>
                  </a:lnTo>
                  <a:lnTo>
                    <a:pt x="8955" y="15622"/>
                  </a:lnTo>
                  <a:lnTo>
                    <a:pt x="8955" y="15744"/>
                  </a:lnTo>
                  <a:lnTo>
                    <a:pt x="8979" y="15865"/>
                  </a:lnTo>
                  <a:lnTo>
                    <a:pt x="9003" y="15987"/>
                  </a:lnTo>
                  <a:lnTo>
                    <a:pt x="9052" y="16109"/>
                  </a:lnTo>
                  <a:lnTo>
                    <a:pt x="9247" y="16449"/>
                  </a:lnTo>
                  <a:lnTo>
                    <a:pt x="9247" y="16449"/>
                  </a:lnTo>
                  <a:lnTo>
                    <a:pt x="8687" y="16376"/>
                  </a:lnTo>
                  <a:lnTo>
                    <a:pt x="8614" y="16376"/>
                  </a:lnTo>
                  <a:lnTo>
                    <a:pt x="8590" y="16328"/>
                  </a:lnTo>
                  <a:lnTo>
                    <a:pt x="8492" y="16230"/>
                  </a:lnTo>
                  <a:lnTo>
                    <a:pt x="8419" y="16109"/>
                  </a:lnTo>
                  <a:lnTo>
                    <a:pt x="8346" y="15841"/>
                  </a:lnTo>
                  <a:lnTo>
                    <a:pt x="8273" y="15646"/>
                  </a:lnTo>
                  <a:lnTo>
                    <a:pt x="8200" y="15573"/>
                  </a:lnTo>
                  <a:lnTo>
                    <a:pt x="8152" y="15549"/>
                  </a:lnTo>
                  <a:lnTo>
                    <a:pt x="8103" y="15549"/>
                  </a:lnTo>
                  <a:lnTo>
                    <a:pt x="8079" y="15598"/>
                  </a:lnTo>
                  <a:lnTo>
                    <a:pt x="8054" y="15646"/>
                  </a:lnTo>
                  <a:lnTo>
                    <a:pt x="8054" y="15792"/>
                  </a:lnTo>
                  <a:lnTo>
                    <a:pt x="8079" y="15938"/>
                  </a:lnTo>
                  <a:lnTo>
                    <a:pt x="8103" y="16060"/>
                  </a:lnTo>
                  <a:lnTo>
                    <a:pt x="8176" y="16279"/>
                  </a:lnTo>
                  <a:lnTo>
                    <a:pt x="7762" y="16157"/>
                  </a:lnTo>
                  <a:lnTo>
                    <a:pt x="7714" y="16084"/>
                  </a:lnTo>
                  <a:lnTo>
                    <a:pt x="7665" y="15963"/>
                  </a:lnTo>
                  <a:lnTo>
                    <a:pt x="7592" y="15817"/>
                  </a:lnTo>
                  <a:lnTo>
                    <a:pt x="7543" y="15695"/>
                  </a:lnTo>
                  <a:lnTo>
                    <a:pt x="7519" y="15549"/>
                  </a:lnTo>
                  <a:lnTo>
                    <a:pt x="7495" y="15549"/>
                  </a:lnTo>
                  <a:lnTo>
                    <a:pt x="7470" y="15671"/>
                  </a:lnTo>
                  <a:lnTo>
                    <a:pt x="7446" y="15792"/>
                  </a:lnTo>
                  <a:lnTo>
                    <a:pt x="7446" y="15938"/>
                  </a:lnTo>
                  <a:lnTo>
                    <a:pt x="7470" y="16060"/>
                  </a:lnTo>
                  <a:lnTo>
                    <a:pt x="6984" y="15841"/>
                  </a:lnTo>
                  <a:lnTo>
                    <a:pt x="6984" y="15792"/>
                  </a:lnTo>
                  <a:lnTo>
                    <a:pt x="6911" y="15646"/>
                  </a:lnTo>
                  <a:lnTo>
                    <a:pt x="6813" y="15549"/>
                  </a:lnTo>
                  <a:lnTo>
                    <a:pt x="6789" y="15549"/>
                  </a:lnTo>
                  <a:lnTo>
                    <a:pt x="6740" y="15622"/>
                  </a:lnTo>
                  <a:lnTo>
                    <a:pt x="6716" y="15695"/>
                  </a:lnTo>
                  <a:lnTo>
                    <a:pt x="6375" y="15476"/>
                  </a:lnTo>
                  <a:lnTo>
                    <a:pt x="6035" y="15233"/>
                  </a:lnTo>
                  <a:lnTo>
                    <a:pt x="5718" y="14965"/>
                  </a:lnTo>
                  <a:lnTo>
                    <a:pt x="5451" y="14649"/>
                  </a:lnTo>
                  <a:lnTo>
                    <a:pt x="5159" y="14284"/>
                  </a:lnTo>
                  <a:lnTo>
                    <a:pt x="4915" y="13894"/>
                  </a:lnTo>
                  <a:lnTo>
                    <a:pt x="4696" y="13505"/>
                  </a:lnTo>
                  <a:lnTo>
                    <a:pt x="4502" y="13091"/>
                  </a:lnTo>
                  <a:lnTo>
                    <a:pt x="4356" y="12653"/>
                  </a:lnTo>
                  <a:lnTo>
                    <a:pt x="4234" y="12215"/>
                  </a:lnTo>
                  <a:lnTo>
                    <a:pt x="4112" y="11777"/>
                  </a:lnTo>
                  <a:lnTo>
                    <a:pt x="4064" y="11315"/>
                  </a:lnTo>
                  <a:lnTo>
                    <a:pt x="4015" y="10926"/>
                  </a:lnTo>
                  <a:lnTo>
                    <a:pt x="3991" y="10561"/>
                  </a:lnTo>
                  <a:lnTo>
                    <a:pt x="4015" y="10171"/>
                  </a:lnTo>
                  <a:lnTo>
                    <a:pt x="4039" y="9782"/>
                  </a:lnTo>
                  <a:lnTo>
                    <a:pt x="4088" y="9393"/>
                  </a:lnTo>
                  <a:lnTo>
                    <a:pt x="4137" y="9028"/>
                  </a:lnTo>
                  <a:lnTo>
                    <a:pt x="4234" y="8663"/>
                  </a:lnTo>
                  <a:lnTo>
                    <a:pt x="4331" y="8274"/>
                  </a:lnTo>
                  <a:lnTo>
                    <a:pt x="4453" y="7909"/>
                  </a:lnTo>
                  <a:lnTo>
                    <a:pt x="4599" y="7568"/>
                  </a:lnTo>
                  <a:lnTo>
                    <a:pt x="4769" y="7227"/>
                  </a:lnTo>
                  <a:lnTo>
                    <a:pt x="4940" y="6887"/>
                  </a:lnTo>
                  <a:lnTo>
                    <a:pt x="5134" y="6546"/>
                  </a:lnTo>
                  <a:lnTo>
                    <a:pt x="5353" y="6230"/>
                  </a:lnTo>
                  <a:lnTo>
                    <a:pt x="5597" y="5913"/>
                  </a:lnTo>
                  <a:lnTo>
                    <a:pt x="5840" y="5621"/>
                  </a:lnTo>
                  <a:lnTo>
                    <a:pt x="6083" y="5354"/>
                  </a:lnTo>
                  <a:lnTo>
                    <a:pt x="6351" y="5110"/>
                  </a:lnTo>
                  <a:lnTo>
                    <a:pt x="6643" y="4891"/>
                  </a:lnTo>
                  <a:lnTo>
                    <a:pt x="6935" y="4721"/>
                  </a:lnTo>
                  <a:lnTo>
                    <a:pt x="7227" y="4526"/>
                  </a:lnTo>
                  <a:lnTo>
                    <a:pt x="7543" y="4380"/>
                  </a:lnTo>
                  <a:lnTo>
                    <a:pt x="8225" y="4088"/>
                  </a:lnTo>
                  <a:lnTo>
                    <a:pt x="8784" y="3845"/>
                  </a:lnTo>
                  <a:lnTo>
                    <a:pt x="9368" y="3675"/>
                  </a:lnTo>
                  <a:lnTo>
                    <a:pt x="9636" y="3602"/>
                  </a:lnTo>
                  <a:lnTo>
                    <a:pt x="9660" y="3650"/>
                  </a:lnTo>
                  <a:lnTo>
                    <a:pt x="9685" y="3699"/>
                  </a:lnTo>
                  <a:lnTo>
                    <a:pt x="9733" y="3723"/>
                  </a:lnTo>
                  <a:lnTo>
                    <a:pt x="9806" y="3723"/>
                  </a:lnTo>
                  <a:lnTo>
                    <a:pt x="10171" y="3626"/>
                  </a:lnTo>
                  <a:lnTo>
                    <a:pt x="10536" y="3577"/>
                  </a:lnTo>
                  <a:lnTo>
                    <a:pt x="10585" y="3626"/>
                  </a:lnTo>
                  <a:lnTo>
                    <a:pt x="10634" y="3650"/>
                  </a:lnTo>
                  <a:lnTo>
                    <a:pt x="10682" y="3626"/>
                  </a:lnTo>
                  <a:lnTo>
                    <a:pt x="10707" y="3602"/>
                  </a:lnTo>
                  <a:lnTo>
                    <a:pt x="10731" y="3577"/>
                  </a:lnTo>
                  <a:close/>
                  <a:moveTo>
                    <a:pt x="9977" y="3237"/>
                  </a:moveTo>
                  <a:lnTo>
                    <a:pt x="9733" y="3261"/>
                  </a:lnTo>
                  <a:lnTo>
                    <a:pt x="9490" y="3310"/>
                  </a:lnTo>
                  <a:lnTo>
                    <a:pt x="9028" y="3431"/>
                  </a:lnTo>
                  <a:lnTo>
                    <a:pt x="8638" y="3577"/>
                  </a:lnTo>
                  <a:lnTo>
                    <a:pt x="7957" y="3821"/>
                  </a:lnTo>
                  <a:lnTo>
                    <a:pt x="7324" y="4113"/>
                  </a:lnTo>
                  <a:lnTo>
                    <a:pt x="7008" y="4283"/>
                  </a:lnTo>
                  <a:lnTo>
                    <a:pt x="6692" y="4453"/>
                  </a:lnTo>
                  <a:lnTo>
                    <a:pt x="6400" y="4648"/>
                  </a:lnTo>
                  <a:lnTo>
                    <a:pt x="6108" y="4867"/>
                  </a:lnTo>
                  <a:lnTo>
                    <a:pt x="5791" y="5159"/>
                  </a:lnTo>
                  <a:lnTo>
                    <a:pt x="5499" y="5451"/>
                  </a:lnTo>
                  <a:lnTo>
                    <a:pt x="5232" y="5767"/>
                  </a:lnTo>
                  <a:lnTo>
                    <a:pt x="4988" y="6108"/>
                  </a:lnTo>
                  <a:lnTo>
                    <a:pt x="4745" y="6473"/>
                  </a:lnTo>
                  <a:lnTo>
                    <a:pt x="4526" y="6838"/>
                  </a:lnTo>
                  <a:lnTo>
                    <a:pt x="4356" y="7203"/>
                  </a:lnTo>
                  <a:lnTo>
                    <a:pt x="4185" y="7592"/>
                  </a:lnTo>
                  <a:lnTo>
                    <a:pt x="4039" y="8006"/>
                  </a:lnTo>
                  <a:lnTo>
                    <a:pt x="3918" y="8420"/>
                  </a:lnTo>
                  <a:lnTo>
                    <a:pt x="3796" y="8833"/>
                  </a:lnTo>
                  <a:lnTo>
                    <a:pt x="3723" y="9247"/>
                  </a:lnTo>
                  <a:lnTo>
                    <a:pt x="3674" y="9660"/>
                  </a:lnTo>
                  <a:lnTo>
                    <a:pt x="3626" y="10074"/>
                  </a:lnTo>
                  <a:lnTo>
                    <a:pt x="3626" y="10488"/>
                  </a:lnTo>
                  <a:lnTo>
                    <a:pt x="3626" y="10901"/>
                  </a:lnTo>
                  <a:lnTo>
                    <a:pt x="3650" y="11315"/>
                  </a:lnTo>
                  <a:lnTo>
                    <a:pt x="3699" y="11704"/>
                  </a:lnTo>
                  <a:lnTo>
                    <a:pt x="3772" y="12094"/>
                  </a:lnTo>
                  <a:lnTo>
                    <a:pt x="3869" y="12483"/>
                  </a:lnTo>
                  <a:lnTo>
                    <a:pt x="3991" y="12872"/>
                  </a:lnTo>
                  <a:lnTo>
                    <a:pt x="4137" y="13262"/>
                  </a:lnTo>
                  <a:lnTo>
                    <a:pt x="4307" y="13627"/>
                  </a:lnTo>
                  <a:lnTo>
                    <a:pt x="4477" y="13967"/>
                  </a:lnTo>
                  <a:lnTo>
                    <a:pt x="4696" y="14332"/>
                  </a:lnTo>
                  <a:lnTo>
                    <a:pt x="4915" y="14649"/>
                  </a:lnTo>
                  <a:lnTo>
                    <a:pt x="5183" y="14965"/>
                  </a:lnTo>
                  <a:lnTo>
                    <a:pt x="5451" y="15257"/>
                  </a:lnTo>
                  <a:lnTo>
                    <a:pt x="5743" y="15525"/>
                  </a:lnTo>
                  <a:lnTo>
                    <a:pt x="6035" y="15768"/>
                  </a:lnTo>
                  <a:lnTo>
                    <a:pt x="6375" y="15987"/>
                  </a:lnTo>
                  <a:lnTo>
                    <a:pt x="6716" y="16182"/>
                  </a:lnTo>
                  <a:lnTo>
                    <a:pt x="6765" y="16230"/>
                  </a:lnTo>
                  <a:lnTo>
                    <a:pt x="6838" y="16230"/>
                  </a:lnTo>
                  <a:lnTo>
                    <a:pt x="6862" y="16255"/>
                  </a:lnTo>
                  <a:lnTo>
                    <a:pt x="7276" y="16425"/>
                  </a:lnTo>
                  <a:lnTo>
                    <a:pt x="7738" y="16595"/>
                  </a:lnTo>
                  <a:lnTo>
                    <a:pt x="8176" y="16717"/>
                  </a:lnTo>
                  <a:lnTo>
                    <a:pt x="8638" y="16814"/>
                  </a:lnTo>
                  <a:lnTo>
                    <a:pt x="9101" y="16887"/>
                  </a:lnTo>
                  <a:lnTo>
                    <a:pt x="9563" y="16936"/>
                  </a:lnTo>
                  <a:lnTo>
                    <a:pt x="10025" y="16960"/>
                  </a:lnTo>
                  <a:lnTo>
                    <a:pt x="10488" y="16936"/>
                  </a:lnTo>
                  <a:lnTo>
                    <a:pt x="10974" y="16912"/>
                  </a:lnTo>
                  <a:lnTo>
                    <a:pt x="11437" y="16839"/>
                  </a:lnTo>
                  <a:lnTo>
                    <a:pt x="11899" y="16766"/>
                  </a:lnTo>
                  <a:lnTo>
                    <a:pt x="12337" y="16644"/>
                  </a:lnTo>
                  <a:lnTo>
                    <a:pt x="12799" y="16522"/>
                  </a:lnTo>
                  <a:lnTo>
                    <a:pt x="13237" y="16352"/>
                  </a:lnTo>
                  <a:lnTo>
                    <a:pt x="13675" y="16182"/>
                  </a:lnTo>
                  <a:lnTo>
                    <a:pt x="14089" y="15963"/>
                  </a:lnTo>
                  <a:lnTo>
                    <a:pt x="14575" y="15671"/>
                  </a:lnTo>
                  <a:lnTo>
                    <a:pt x="15038" y="15354"/>
                  </a:lnTo>
                  <a:lnTo>
                    <a:pt x="15451" y="15014"/>
                  </a:lnTo>
                  <a:lnTo>
                    <a:pt x="15816" y="14624"/>
                  </a:lnTo>
                  <a:lnTo>
                    <a:pt x="16157" y="14186"/>
                  </a:lnTo>
                  <a:lnTo>
                    <a:pt x="16473" y="13748"/>
                  </a:lnTo>
                  <a:lnTo>
                    <a:pt x="16741" y="13286"/>
                  </a:lnTo>
                  <a:lnTo>
                    <a:pt x="16960" y="12799"/>
                  </a:lnTo>
                  <a:lnTo>
                    <a:pt x="17155" y="12288"/>
                  </a:lnTo>
                  <a:lnTo>
                    <a:pt x="17301" y="11777"/>
                  </a:lnTo>
                  <a:lnTo>
                    <a:pt x="17398" y="11242"/>
                  </a:lnTo>
                  <a:lnTo>
                    <a:pt x="17447" y="10707"/>
                  </a:lnTo>
                  <a:lnTo>
                    <a:pt x="17471" y="10147"/>
                  </a:lnTo>
                  <a:lnTo>
                    <a:pt x="17447" y="9587"/>
                  </a:lnTo>
                  <a:lnTo>
                    <a:pt x="17374" y="9052"/>
                  </a:lnTo>
                  <a:lnTo>
                    <a:pt x="17276" y="8493"/>
                  </a:lnTo>
                  <a:lnTo>
                    <a:pt x="17106" y="7957"/>
                  </a:lnTo>
                  <a:lnTo>
                    <a:pt x="16887" y="7422"/>
                  </a:lnTo>
                  <a:lnTo>
                    <a:pt x="16619" y="6911"/>
                  </a:lnTo>
                  <a:lnTo>
                    <a:pt x="16327" y="6400"/>
                  </a:lnTo>
                  <a:lnTo>
                    <a:pt x="15987" y="5938"/>
                  </a:lnTo>
                  <a:lnTo>
                    <a:pt x="15597" y="5500"/>
                  </a:lnTo>
                  <a:lnTo>
                    <a:pt x="15184" y="5110"/>
                  </a:lnTo>
                  <a:lnTo>
                    <a:pt x="14746" y="4745"/>
                  </a:lnTo>
                  <a:lnTo>
                    <a:pt x="14502" y="4551"/>
                  </a:lnTo>
                  <a:lnTo>
                    <a:pt x="14235" y="4380"/>
                  </a:lnTo>
                  <a:lnTo>
                    <a:pt x="13651" y="4088"/>
                  </a:lnTo>
                  <a:lnTo>
                    <a:pt x="13067" y="3796"/>
                  </a:lnTo>
                  <a:lnTo>
                    <a:pt x="12483" y="3577"/>
                  </a:lnTo>
                  <a:lnTo>
                    <a:pt x="11996" y="3431"/>
                  </a:lnTo>
                  <a:lnTo>
                    <a:pt x="11461" y="3334"/>
                  </a:lnTo>
                  <a:lnTo>
                    <a:pt x="11218" y="3285"/>
                  </a:lnTo>
                  <a:lnTo>
                    <a:pt x="10415" y="3285"/>
                  </a:lnTo>
                  <a:lnTo>
                    <a:pt x="10196" y="3237"/>
                  </a:lnTo>
                  <a:close/>
                  <a:moveTo>
                    <a:pt x="13675" y="16912"/>
                  </a:moveTo>
                  <a:lnTo>
                    <a:pt x="13626" y="16936"/>
                  </a:lnTo>
                  <a:lnTo>
                    <a:pt x="13578" y="16984"/>
                  </a:lnTo>
                  <a:lnTo>
                    <a:pt x="13553" y="17057"/>
                  </a:lnTo>
                  <a:lnTo>
                    <a:pt x="13553" y="17106"/>
                  </a:lnTo>
                  <a:lnTo>
                    <a:pt x="13578" y="17252"/>
                  </a:lnTo>
                  <a:lnTo>
                    <a:pt x="13724" y="17495"/>
                  </a:lnTo>
                  <a:lnTo>
                    <a:pt x="13772" y="17666"/>
                  </a:lnTo>
                  <a:lnTo>
                    <a:pt x="13870" y="17812"/>
                  </a:lnTo>
                  <a:lnTo>
                    <a:pt x="13943" y="17885"/>
                  </a:lnTo>
                  <a:lnTo>
                    <a:pt x="13991" y="17958"/>
                  </a:lnTo>
                  <a:lnTo>
                    <a:pt x="14089" y="17982"/>
                  </a:lnTo>
                  <a:lnTo>
                    <a:pt x="14162" y="18006"/>
                  </a:lnTo>
                  <a:lnTo>
                    <a:pt x="14210" y="17982"/>
                  </a:lnTo>
                  <a:lnTo>
                    <a:pt x="14259" y="17958"/>
                  </a:lnTo>
                  <a:lnTo>
                    <a:pt x="14332" y="17885"/>
                  </a:lnTo>
                  <a:lnTo>
                    <a:pt x="14356" y="17787"/>
                  </a:lnTo>
                  <a:lnTo>
                    <a:pt x="14356" y="17739"/>
                  </a:lnTo>
                  <a:lnTo>
                    <a:pt x="14332" y="17690"/>
                  </a:lnTo>
                  <a:lnTo>
                    <a:pt x="14259" y="17593"/>
                  </a:lnTo>
                  <a:lnTo>
                    <a:pt x="14162" y="17495"/>
                  </a:lnTo>
                  <a:lnTo>
                    <a:pt x="13991" y="17228"/>
                  </a:lnTo>
                  <a:lnTo>
                    <a:pt x="13918" y="17082"/>
                  </a:lnTo>
                  <a:lnTo>
                    <a:pt x="13870" y="17033"/>
                  </a:lnTo>
                  <a:lnTo>
                    <a:pt x="13821" y="16960"/>
                  </a:lnTo>
                  <a:lnTo>
                    <a:pt x="13748" y="16936"/>
                  </a:lnTo>
                  <a:lnTo>
                    <a:pt x="13675" y="16912"/>
                  </a:lnTo>
                  <a:close/>
                  <a:moveTo>
                    <a:pt x="7008" y="17009"/>
                  </a:moveTo>
                  <a:lnTo>
                    <a:pt x="6911" y="17057"/>
                  </a:lnTo>
                  <a:lnTo>
                    <a:pt x="6813" y="17155"/>
                  </a:lnTo>
                  <a:lnTo>
                    <a:pt x="6716" y="17374"/>
                  </a:lnTo>
                  <a:lnTo>
                    <a:pt x="6570" y="17666"/>
                  </a:lnTo>
                  <a:lnTo>
                    <a:pt x="6521" y="17812"/>
                  </a:lnTo>
                  <a:lnTo>
                    <a:pt x="6497" y="17885"/>
                  </a:lnTo>
                  <a:lnTo>
                    <a:pt x="6521" y="17958"/>
                  </a:lnTo>
                  <a:lnTo>
                    <a:pt x="6546" y="18006"/>
                  </a:lnTo>
                  <a:lnTo>
                    <a:pt x="6594" y="18055"/>
                  </a:lnTo>
                  <a:lnTo>
                    <a:pt x="6667" y="18079"/>
                  </a:lnTo>
                  <a:lnTo>
                    <a:pt x="6740" y="18079"/>
                  </a:lnTo>
                  <a:lnTo>
                    <a:pt x="6789" y="18055"/>
                  </a:lnTo>
                  <a:lnTo>
                    <a:pt x="6862" y="18006"/>
                  </a:lnTo>
                  <a:lnTo>
                    <a:pt x="6935" y="17885"/>
                  </a:lnTo>
                  <a:lnTo>
                    <a:pt x="7008" y="17739"/>
                  </a:lnTo>
                  <a:lnTo>
                    <a:pt x="7057" y="17593"/>
                  </a:lnTo>
                  <a:lnTo>
                    <a:pt x="7154" y="17349"/>
                  </a:lnTo>
                  <a:lnTo>
                    <a:pt x="7178" y="17228"/>
                  </a:lnTo>
                  <a:lnTo>
                    <a:pt x="7178" y="17106"/>
                  </a:lnTo>
                  <a:lnTo>
                    <a:pt x="7154" y="17057"/>
                  </a:lnTo>
                  <a:lnTo>
                    <a:pt x="7105" y="17033"/>
                  </a:lnTo>
                  <a:lnTo>
                    <a:pt x="7057" y="17009"/>
                  </a:lnTo>
                  <a:close/>
                  <a:moveTo>
                    <a:pt x="5694" y="16328"/>
                  </a:moveTo>
                  <a:lnTo>
                    <a:pt x="5597" y="16352"/>
                  </a:lnTo>
                  <a:lnTo>
                    <a:pt x="5524" y="16425"/>
                  </a:lnTo>
                  <a:lnTo>
                    <a:pt x="5159" y="16887"/>
                  </a:lnTo>
                  <a:lnTo>
                    <a:pt x="4745" y="17349"/>
                  </a:lnTo>
                  <a:lnTo>
                    <a:pt x="4307" y="17787"/>
                  </a:lnTo>
                  <a:lnTo>
                    <a:pt x="3869" y="18225"/>
                  </a:lnTo>
                  <a:lnTo>
                    <a:pt x="3820" y="18250"/>
                  </a:lnTo>
                  <a:lnTo>
                    <a:pt x="3820" y="18298"/>
                  </a:lnTo>
                  <a:lnTo>
                    <a:pt x="3820" y="18347"/>
                  </a:lnTo>
                  <a:lnTo>
                    <a:pt x="3845" y="18396"/>
                  </a:lnTo>
                  <a:lnTo>
                    <a:pt x="3893" y="18444"/>
                  </a:lnTo>
                  <a:lnTo>
                    <a:pt x="3942" y="18469"/>
                  </a:lnTo>
                  <a:lnTo>
                    <a:pt x="3991" y="18469"/>
                  </a:lnTo>
                  <a:lnTo>
                    <a:pt x="4161" y="18420"/>
                  </a:lnTo>
                  <a:lnTo>
                    <a:pt x="4283" y="18347"/>
                  </a:lnTo>
                  <a:lnTo>
                    <a:pt x="4429" y="18250"/>
                  </a:lnTo>
                  <a:lnTo>
                    <a:pt x="4550" y="18152"/>
                  </a:lnTo>
                  <a:lnTo>
                    <a:pt x="4794" y="17909"/>
                  </a:lnTo>
                  <a:lnTo>
                    <a:pt x="5013" y="17690"/>
                  </a:lnTo>
                  <a:lnTo>
                    <a:pt x="5499" y="17203"/>
                  </a:lnTo>
                  <a:lnTo>
                    <a:pt x="5718" y="16936"/>
                  </a:lnTo>
                  <a:lnTo>
                    <a:pt x="5937" y="16668"/>
                  </a:lnTo>
                  <a:lnTo>
                    <a:pt x="5986" y="16571"/>
                  </a:lnTo>
                  <a:lnTo>
                    <a:pt x="5962" y="16498"/>
                  </a:lnTo>
                  <a:lnTo>
                    <a:pt x="5937" y="16425"/>
                  </a:lnTo>
                  <a:lnTo>
                    <a:pt x="5864" y="16376"/>
                  </a:lnTo>
                  <a:lnTo>
                    <a:pt x="5791" y="16328"/>
                  </a:lnTo>
                  <a:close/>
                  <a:moveTo>
                    <a:pt x="15013" y="15987"/>
                  </a:moveTo>
                  <a:lnTo>
                    <a:pt x="14965" y="16011"/>
                  </a:lnTo>
                  <a:lnTo>
                    <a:pt x="14940" y="16084"/>
                  </a:lnTo>
                  <a:lnTo>
                    <a:pt x="14940" y="16133"/>
                  </a:lnTo>
                  <a:lnTo>
                    <a:pt x="14989" y="16303"/>
                  </a:lnTo>
                  <a:lnTo>
                    <a:pt x="15038" y="16449"/>
                  </a:lnTo>
                  <a:lnTo>
                    <a:pt x="15208" y="16717"/>
                  </a:lnTo>
                  <a:lnTo>
                    <a:pt x="15427" y="17082"/>
                  </a:lnTo>
                  <a:lnTo>
                    <a:pt x="15524" y="17252"/>
                  </a:lnTo>
                  <a:lnTo>
                    <a:pt x="15646" y="17422"/>
                  </a:lnTo>
                  <a:lnTo>
                    <a:pt x="16108" y="17933"/>
                  </a:lnTo>
                  <a:lnTo>
                    <a:pt x="16327" y="18225"/>
                  </a:lnTo>
                  <a:lnTo>
                    <a:pt x="16400" y="18371"/>
                  </a:lnTo>
                  <a:lnTo>
                    <a:pt x="16473" y="18517"/>
                  </a:lnTo>
                  <a:lnTo>
                    <a:pt x="16522" y="18590"/>
                  </a:lnTo>
                  <a:lnTo>
                    <a:pt x="16595" y="18639"/>
                  </a:lnTo>
                  <a:lnTo>
                    <a:pt x="16668" y="18688"/>
                  </a:lnTo>
                  <a:lnTo>
                    <a:pt x="16765" y="18688"/>
                  </a:lnTo>
                  <a:lnTo>
                    <a:pt x="16838" y="18663"/>
                  </a:lnTo>
                  <a:lnTo>
                    <a:pt x="16887" y="18615"/>
                  </a:lnTo>
                  <a:lnTo>
                    <a:pt x="16936" y="18566"/>
                  </a:lnTo>
                  <a:lnTo>
                    <a:pt x="16936" y="18469"/>
                  </a:lnTo>
                  <a:lnTo>
                    <a:pt x="16911" y="18298"/>
                  </a:lnTo>
                  <a:lnTo>
                    <a:pt x="16838" y="18128"/>
                  </a:lnTo>
                  <a:lnTo>
                    <a:pt x="16765" y="17982"/>
                  </a:lnTo>
                  <a:lnTo>
                    <a:pt x="16668" y="17836"/>
                  </a:lnTo>
                  <a:lnTo>
                    <a:pt x="16449" y="17568"/>
                  </a:lnTo>
                  <a:lnTo>
                    <a:pt x="16206" y="17325"/>
                  </a:lnTo>
                  <a:lnTo>
                    <a:pt x="16060" y="17155"/>
                  </a:lnTo>
                  <a:lnTo>
                    <a:pt x="15938" y="16984"/>
                  </a:lnTo>
                  <a:lnTo>
                    <a:pt x="15695" y="16595"/>
                  </a:lnTo>
                  <a:lnTo>
                    <a:pt x="15573" y="16401"/>
                  </a:lnTo>
                  <a:lnTo>
                    <a:pt x="15427" y="16230"/>
                  </a:lnTo>
                  <a:lnTo>
                    <a:pt x="15281" y="16109"/>
                  </a:lnTo>
                  <a:lnTo>
                    <a:pt x="15086" y="15987"/>
                  </a:lnTo>
                  <a:close/>
                  <a:moveTo>
                    <a:pt x="10439" y="17666"/>
                  </a:moveTo>
                  <a:lnTo>
                    <a:pt x="10342" y="17787"/>
                  </a:lnTo>
                  <a:lnTo>
                    <a:pt x="10293" y="17909"/>
                  </a:lnTo>
                  <a:lnTo>
                    <a:pt x="10244" y="18055"/>
                  </a:lnTo>
                  <a:lnTo>
                    <a:pt x="10244" y="18201"/>
                  </a:lnTo>
                  <a:lnTo>
                    <a:pt x="10196" y="18517"/>
                  </a:lnTo>
                  <a:lnTo>
                    <a:pt x="10196" y="18688"/>
                  </a:lnTo>
                  <a:lnTo>
                    <a:pt x="10244" y="18834"/>
                  </a:lnTo>
                  <a:lnTo>
                    <a:pt x="10293" y="18882"/>
                  </a:lnTo>
                  <a:lnTo>
                    <a:pt x="10342" y="18907"/>
                  </a:lnTo>
                  <a:lnTo>
                    <a:pt x="10415" y="18882"/>
                  </a:lnTo>
                  <a:lnTo>
                    <a:pt x="10463" y="18858"/>
                  </a:lnTo>
                  <a:lnTo>
                    <a:pt x="10512" y="18809"/>
                  </a:lnTo>
                  <a:lnTo>
                    <a:pt x="10561" y="18736"/>
                  </a:lnTo>
                  <a:lnTo>
                    <a:pt x="10585" y="18615"/>
                  </a:lnTo>
                  <a:lnTo>
                    <a:pt x="10585" y="18323"/>
                  </a:lnTo>
                  <a:lnTo>
                    <a:pt x="10609" y="18031"/>
                  </a:lnTo>
                  <a:lnTo>
                    <a:pt x="10609" y="17885"/>
                  </a:lnTo>
                  <a:lnTo>
                    <a:pt x="10585" y="17739"/>
                  </a:lnTo>
                  <a:lnTo>
                    <a:pt x="10561" y="17690"/>
                  </a:lnTo>
                  <a:lnTo>
                    <a:pt x="10536" y="17666"/>
                  </a:lnTo>
                  <a:close/>
                  <a:moveTo>
                    <a:pt x="8638" y="17349"/>
                  </a:moveTo>
                  <a:lnTo>
                    <a:pt x="8492" y="17471"/>
                  </a:lnTo>
                  <a:lnTo>
                    <a:pt x="8395" y="17593"/>
                  </a:lnTo>
                  <a:lnTo>
                    <a:pt x="8322" y="17739"/>
                  </a:lnTo>
                  <a:lnTo>
                    <a:pt x="8249" y="17909"/>
                  </a:lnTo>
                  <a:lnTo>
                    <a:pt x="8176" y="18250"/>
                  </a:lnTo>
                  <a:lnTo>
                    <a:pt x="8103" y="18590"/>
                  </a:lnTo>
                  <a:lnTo>
                    <a:pt x="7908" y="19369"/>
                  </a:lnTo>
                  <a:lnTo>
                    <a:pt x="7860" y="19758"/>
                  </a:lnTo>
                  <a:lnTo>
                    <a:pt x="7835" y="19953"/>
                  </a:lnTo>
                  <a:lnTo>
                    <a:pt x="7835" y="20148"/>
                  </a:lnTo>
                  <a:lnTo>
                    <a:pt x="7860" y="20221"/>
                  </a:lnTo>
                  <a:lnTo>
                    <a:pt x="7908" y="20269"/>
                  </a:lnTo>
                  <a:lnTo>
                    <a:pt x="7933" y="20318"/>
                  </a:lnTo>
                  <a:lnTo>
                    <a:pt x="8006" y="20342"/>
                  </a:lnTo>
                  <a:lnTo>
                    <a:pt x="8103" y="20342"/>
                  </a:lnTo>
                  <a:lnTo>
                    <a:pt x="8176" y="20318"/>
                  </a:lnTo>
                  <a:lnTo>
                    <a:pt x="8200" y="20245"/>
                  </a:lnTo>
                  <a:lnTo>
                    <a:pt x="8273" y="20099"/>
                  </a:lnTo>
                  <a:lnTo>
                    <a:pt x="8346" y="19929"/>
                  </a:lnTo>
                  <a:lnTo>
                    <a:pt x="8419" y="19588"/>
                  </a:lnTo>
                  <a:lnTo>
                    <a:pt x="8517" y="18882"/>
                  </a:lnTo>
                  <a:lnTo>
                    <a:pt x="8614" y="18517"/>
                  </a:lnTo>
                  <a:lnTo>
                    <a:pt x="8711" y="18152"/>
                  </a:lnTo>
                  <a:lnTo>
                    <a:pt x="8760" y="17958"/>
                  </a:lnTo>
                  <a:lnTo>
                    <a:pt x="8784" y="17763"/>
                  </a:lnTo>
                  <a:lnTo>
                    <a:pt x="8784" y="17593"/>
                  </a:lnTo>
                  <a:lnTo>
                    <a:pt x="8784" y="17422"/>
                  </a:lnTo>
                  <a:lnTo>
                    <a:pt x="8760" y="17374"/>
                  </a:lnTo>
                  <a:lnTo>
                    <a:pt x="8711" y="17349"/>
                  </a:lnTo>
                  <a:close/>
                  <a:moveTo>
                    <a:pt x="12093" y="17374"/>
                  </a:moveTo>
                  <a:lnTo>
                    <a:pt x="12045" y="17398"/>
                  </a:lnTo>
                  <a:lnTo>
                    <a:pt x="11996" y="17398"/>
                  </a:lnTo>
                  <a:lnTo>
                    <a:pt x="11947" y="17447"/>
                  </a:lnTo>
                  <a:lnTo>
                    <a:pt x="11923" y="17495"/>
                  </a:lnTo>
                  <a:lnTo>
                    <a:pt x="11923" y="17544"/>
                  </a:lnTo>
                  <a:lnTo>
                    <a:pt x="11947" y="17836"/>
                  </a:lnTo>
                  <a:lnTo>
                    <a:pt x="11972" y="18152"/>
                  </a:lnTo>
                  <a:lnTo>
                    <a:pt x="12093" y="18761"/>
                  </a:lnTo>
                  <a:lnTo>
                    <a:pt x="12166" y="19199"/>
                  </a:lnTo>
                  <a:lnTo>
                    <a:pt x="12215" y="19661"/>
                  </a:lnTo>
                  <a:lnTo>
                    <a:pt x="12239" y="19904"/>
                  </a:lnTo>
                  <a:lnTo>
                    <a:pt x="12288" y="20123"/>
                  </a:lnTo>
                  <a:lnTo>
                    <a:pt x="12337" y="20342"/>
                  </a:lnTo>
                  <a:lnTo>
                    <a:pt x="12434" y="20561"/>
                  </a:lnTo>
                  <a:lnTo>
                    <a:pt x="12483" y="20610"/>
                  </a:lnTo>
                  <a:lnTo>
                    <a:pt x="12556" y="20659"/>
                  </a:lnTo>
                  <a:lnTo>
                    <a:pt x="12629" y="20659"/>
                  </a:lnTo>
                  <a:lnTo>
                    <a:pt x="12702" y="20634"/>
                  </a:lnTo>
                  <a:lnTo>
                    <a:pt x="12775" y="20610"/>
                  </a:lnTo>
                  <a:lnTo>
                    <a:pt x="12823" y="20537"/>
                  </a:lnTo>
                  <a:lnTo>
                    <a:pt x="12848" y="20464"/>
                  </a:lnTo>
                  <a:lnTo>
                    <a:pt x="12848" y="20391"/>
                  </a:lnTo>
                  <a:lnTo>
                    <a:pt x="12750" y="19953"/>
                  </a:lnTo>
                  <a:lnTo>
                    <a:pt x="12702" y="19491"/>
                  </a:lnTo>
                  <a:lnTo>
                    <a:pt x="12629" y="19053"/>
                  </a:lnTo>
                  <a:lnTo>
                    <a:pt x="12556" y="18639"/>
                  </a:lnTo>
                  <a:lnTo>
                    <a:pt x="12483" y="18323"/>
                  </a:lnTo>
                  <a:lnTo>
                    <a:pt x="12434" y="18031"/>
                  </a:lnTo>
                  <a:lnTo>
                    <a:pt x="12361" y="17739"/>
                  </a:lnTo>
                  <a:lnTo>
                    <a:pt x="12288" y="17593"/>
                  </a:lnTo>
                  <a:lnTo>
                    <a:pt x="12239" y="17471"/>
                  </a:lnTo>
                  <a:lnTo>
                    <a:pt x="12191" y="17422"/>
                  </a:lnTo>
                  <a:lnTo>
                    <a:pt x="12142" y="17398"/>
                  </a:lnTo>
                  <a:lnTo>
                    <a:pt x="12093" y="17374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wrap="square" lIns="107269" tIns="107269" rIns="107269" bIns="107269" anchor="ctr" anchorCtr="0">
              <a:noAutofit/>
            </a:bodyPr>
            <a:lstStyle/>
            <a:p>
              <a:endParaRPr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049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269576"/>
            <a:ext cx="9919000" cy="1143200"/>
          </a:xfrm>
        </p:spPr>
        <p:txBody>
          <a:bodyPr/>
          <a:lstStyle/>
          <a:p>
            <a:r>
              <a:rPr lang="bg-BG" sz="5400" b="1" dirty="0">
                <a:latin typeface="Festus" panose="02000400000000000000" pitchFamily="2" charset="0"/>
              </a:rPr>
              <a:t>ПРИЛОЖЕНИЯ</a:t>
            </a:r>
          </a:p>
        </p:txBody>
      </p:sp>
      <p:sp>
        <p:nvSpPr>
          <p:cNvPr id="7" name="Shape 289"/>
          <p:cNvSpPr/>
          <p:nvPr/>
        </p:nvSpPr>
        <p:spPr>
          <a:xfrm>
            <a:off x="1640631" y="1340768"/>
            <a:ext cx="6552729" cy="4896544"/>
          </a:xfrm>
          <a:custGeom>
            <a:avLst/>
            <a:gdLst/>
            <a:ahLst/>
            <a:cxnLst/>
            <a:rect l="0" t="0" r="0" b="0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7893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0" y="3538784"/>
            <a:ext cx="9906000" cy="1546400"/>
          </a:xfrm>
          <a:prstGeom prst="rect">
            <a:avLst/>
          </a:prstGeom>
        </p:spPr>
        <p:txBody>
          <a:bodyPr wrap="square" lIns="107269" tIns="107269" rIns="107269" bIns="107269" anchor="b" anchorCtr="0">
            <a:noAutofit/>
          </a:bodyPr>
          <a:lstStyle/>
          <a:p>
            <a:r>
              <a:rPr lang="bg-BG" sz="8800" dirty="0"/>
              <a:t>3</a:t>
            </a:r>
            <a:r>
              <a:rPr lang="en" sz="8800" dirty="0"/>
              <a:t>.</a:t>
            </a:r>
          </a:p>
          <a:p>
            <a:br>
              <a:rPr lang="bg-BG" sz="6000" dirty="0"/>
            </a:br>
            <a:br>
              <a:rPr lang="bg-BG" sz="6000" dirty="0"/>
            </a:br>
            <a:r>
              <a:rPr lang="bg-BG" sz="7200" dirty="0">
                <a:latin typeface="Festus" panose="02000400000000000000" pitchFamily="2" charset="0"/>
              </a:rPr>
              <a:t>ДИФРАКЦИЯ</a:t>
            </a:r>
            <a:r>
              <a:rPr lang="bg-BG" sz="6000" dirty="0">
                <a:latin typeface="Festus" panose="02000400000000000000" pitchFamily="2" charset="0"/>
              </a:rPr>
              <a:t> </a:t>
            </a:r>
            <a:endParaRPr sz="6000" dirty="0">
              <a:latin typeface="Festus" panose="02000400000000000000" pitchFamily="2" charset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3918498" y="341367"/>
            <a:ext cx="1976751" cy="2269701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874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ot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contrast="20000"/>
          </a:blip>
          <a:srcRect t="7112"/>
          <a:stretch/>
        </p:blipFill>
        <p:spPr>
          <a:xfrm>
            <a:off x="344488" y="404664"/>
            <a:ext cx="9194338" cy="6120680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18814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-15552" y="1421704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4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Какво е дифракция?</a:t>
            </a:r>
            <a:endParaRPr lang="en" sz="54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4486896" y="374999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8" name="Shape 331"/>
          <p:cNvSpPr/>
          <p:nvPr/>
        </p:nvSpPr>
        <p:spPr>
          <a:xfrm>
            <a:off x="4678751" y="750125"/>
            <a:ext cx="470707" cy="323337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2" name="Shape 398"/>
          <p:cNvSpPr/>
          <p:nvPr/>
        </p:nvSpPr>
        <p:spPr>
          <a:xfrm>
            <a:off x="344488" y="2492896"/>
            <a:ext cx="9217024" cy="3669671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208584" y="2996952"/>
            <a:ext cx="74168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000" dirty="0">
                <a:solidFill>
                  <a:schemeClr val="bg1"/>
                </a:solidFill>
                <a:latin typeface="Festus" panose="02000400000000000000" pitchFamily="2" charset="0"/>
              </a:rPr>
              <a:t>Дифракция на светлината се нарича отклонението й от праволинейното разпространение, когато преминава през отвор или среща препятствие.</a:t>
            </a:r>
          </a:p>
        </p:txBody>
      </p:sp>
    </p:spTree>
    <p:extLst>
      <p:ext uri="{BB962C8B-B14F-4D97-AF65-F5344CB8AC3E}">
        <p14:creationId xmlns:p14="http://schemas.microsoft.com/office/powerpoint/2010/main" val="2533152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-789536" y="340194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4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Първи наблюдения</a:t>
            </a:r>
            <a:endParaRPr lang="en" sz="54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735719" y="213331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8" name="Shape 331"/>
          <p:cNvSpPr/>
          <p:nvPr/>
        </p:nvSpPr>
        <p:spPr>
          <a:xfrm>
            <a:off x="927574" y="588457"/>
            <a:ext cx="470707" cy="323337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8949">
            <a:off x="-25043" y="1462207"/>
            <a:ext cx="2846648" cy="41523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988"/>
          <a:stretch/>
        </p:blipFill>
        <p:spPr>
          <a:xfrm>
            <a:off x="3080792" y="1620258"/>
            <a:ext cx="6480720" cy="191812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113240" y="1356551"/>
            <a:ext cx="2304256" cy="180020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" name="TextBox 5"/>
          <p:cNvSpPr txBox="1"/>
          <p:nvPr/>
        </p:nvSpPr>
        <p:spPr>
          <a:xfrm>
            <a:off x="326844" y="5727846"/>
            <a:ext cx="34740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Festus" panose="02000400000000000000" pitchFamily="2" charset="0"/>
              </a:rPr>
              <a:t>XVII </a:t>
            </a:r>
            <a:r>
              <a:rPr lang="bg-BG" sz="6000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Festus" panose="02000400000000000000" pitchFamily="2" charset="0"/>
              </a:rPr>
              <a:t>век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84848" y="4005064"/>
            <a:ext cx="50405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200" b="1" dirty="0">
                <a:solidFill>
                  <a:schemeClr val="bg1"/>
                </a:solidFill>
                <a:latin typeface="Festus" panose="02000400000000000000" pitchFamily="2" charset="0"/>
              </a:rPr>
              <a:t>При по- малки размери на обектите или отвора, ефектът е по- забележим</a:t>
            </a:r>
          </a:p>
        </p:txBody>
      </p:sp>
      <p:grpSp>
        <p:nvGrpSpPr>
          <p:cNvPr id="13" name="Shape 389"/>
          <p:cNvGrpSpPr/>
          <p:nvPr/>
        </p:nvGrpSpPr>
        <p:grpSpPr>
          <a:xfrm rot="19536689">
            <a:off x="8074846" y="3933714"/>
            <a:ext cx="1145955" cy="1248639"/>
            <a:chOff x="1113100" y="2199475"/>
            <a:chExt cx="801900" cy="709925"/>
          </a:xfrm>
        </p:grpSpPr>
        <p:sp>
          <p:nvSpPr>
            <p:cNvPr id="14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1133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9"/>
          <p:cNvSpPr/>
          <p:nvPr/>
        </p:nvSpPr>
        <p:spPr>
          <a:xfrm>
            <a:off x="4401105" y="213329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7" name="Shape 331"/>
          <p:cNvSpPr/>
          <p:nvPr/>
        </p:nvSpPr>
        <p:spPr>
          <a:xfrm>
            <a:off x="4592960" y="588455"/>
            <a:ext cx="470707" cy="323337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21352" y="1277688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Винаги ли наблюдаваме дифракция?</a:t>
            </a:r>
            <a:endParaRPr lang="en" sz="50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07136" y="2599164"/>
            <a:ext cx="81823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Източниците на светлинни вълни трябва да са кохерентни</a:t>
            </a:r>
          </a:p>
        </p:txBody>
      </p:sp>
      <p:sp>
        <p:nvSpPr>
          <p:cNvPr id="20" name="Shape 311"/>
          <p:cNvSpPr/>
          <p:nvPr/>
        </p:nvSpPr>
        <p:spPr>
          <a:xfrm>
            <a:off x="344488" y="4316470"/>
            <a:ext cx="780206" cy="750721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1" name="Shape 311"/>
          <p:cNvSpPr/>
          <p:nvPr/>
        </p:nvSpPr>
        <p:spPr>
          <a:xfrm>
            <a:off x="434641" y="2539102"/>
            <a:ext cx="701935" cy="745882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1264836" y="4327356"/>
            <a:ext cx="818236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Размерите на отвора или препятствието трябва да са съизмерими с дължината на светлинната вълна </a:t>
            </a:r>
          </a:p>
        </p:txBody>
      </p:sp>
    </p:spTree>
    <p:extLst>
      <p:ext uri="{BB962C8B-B14F-4D97-AF65-F5344CB8AC3E}">
        <p14:creationId xmlns:p14="http://schemas.microsoft.com/office/powerpoint/2010/main" val="290179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0" y="845640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Дифракционна решетка</a:t>
            </a:r>
            <a:endParaRPr lang="en" sz="50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0" name="Shape 398"/>
          <p:cNvSpPr/>
          <p:nvPr/>
        </p:nvSpPr>
        <p:spPr>
          <a:xfrm>
            <a:off x="344488" y="1916832"/>
            <a:ext cx="9217024" cy="4464496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1208584" y="2276872"/>
            <a:ext cx="74168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000" dirty="0">
                <a:solidFill>
                  <a:schemeClr val="bg1"/>
                </a:solidFill>
                <a:latin typeface="Festus" panose="02000400000000000000" pitchFamily="2" charset="0"/>
              </a:rPr>
              <a:t>Уред, състоящ се от множество еднакви успоредни един на друг процепа, направени на равни разстояния в непрозрачна преграда. Използва се за изследване спектъра на светлинни източници.</a:t>
            </a:r>
          </a:p>
        </p:txBody>
      </p:sp>
    </p:spTree>
    <p:extLst>
      <p:ext uri="{BB962C8B-B14F-4D97-AF65-F5344CB8AC3E}">
        <p14:creationId xmlns:p14="http://schemas.microsoft.com/office/powerpoint/2010/main" val="19431470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nip Diagonal Corner Rectangle 10"/>
          <p:cNvSpPr/>
          <p:nvPr/>
        </p:nvSpPr>
        <p:spPr>
          <a:xfrm>
            <a:off x="285769" y="1268760"/>
            <a:ext cx="6696744" cy="3666580"/>
          </a:xfrm>
          <a:prstGeom prst="snip2DiagRect">
            <a:avLst/>
          </a:prstGeom>
          <a:solidFill>
            <a:schemeClr val="bg1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" name="Shape 115"/>
          <p:cNvSpPr txBox="1">
            <a:spLocks noGrp="1"/>
          </p:cNvSpPr>
          <p:nvPr>
            <p:ph type="title"/>
          </p:nvPr>
        </p:nvSpPr>
        <p:spPr>
          <a:xfrm>
            <a:off x="0" y="332656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Дифракционна решетка</a:t>
            </a:r>
            <a:endParaRPr lang="en" sz="50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1412776"/>
            <a:ext cx="6696744" cy="3456384"/>
          </a:xfrm>
          <a:prstGeom prst="rect">
            <a:avLst/>
          </a:prstGeom>
        </p:spPr>
      </p:pic>
      <p:sp>
        <p:nvSpPr>
          <p:cNvPr id="4" name="Shape 395"/>
          <p:cNvSpPr/>
          <p:nvPr/>
        </p:nvSpPr>
        <p:spPr>
          <a:xfrm>
            <a:off x="7185249" y="1124744"/>
            <a:ext cx="2592287" cy="2438460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592398" y="1571359"/>
            <a:ext cx="17846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400" dirty="0">
                <a:solidFill>
                  <a:schemeClr val="bg1"/>
                </a:solidFill>
                <a:latin typeface="Festus" panose="02000400000000000000" pitchFamily="2" charset="0"/>
              </a:rPr>
              <a:t>Константа на дифракционната решетка: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761579" y="2658324"/>
                <a:ext cx="1439625" cy="6685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solidFill>
                            <a:schemeClr val="bg1"/>
                          </a:solidFill>
                          <a:latin typeface="Cambria Math"/>
                        </a:rPr>
                        <m:t>𝒅</m:t>
                      </m:r>
                      <m:r>
                        <a:rPr lang="en-US" sz="2000" b="1" i="1" smtClean="0">
                          <a:solidFill>
                            <a:schemeClr val="bg1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2000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𝟏</m:t>
                          </m:r>
                          <m:r>
                            <a:rPr lang="en-US" sz="2000" b="1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2000" b="1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𝒎𝒎</m:t>
                          </m:r>
                        </m:num>
                        <m:den>
                          <m:r>
                            <a:rPr lang="en-US" sz="2000" b="1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𝑵</m:t>
                          </m:r>
                          <m:r>
                            <a:rPr lang="bg-BG" sz="2000" b="1" i="1" smtClean="0">
                              <a:solidFill>
                                <a:schemeClr val="bg1"/>
                              </a:solidFill>
                              <a:latin typeface="Cambria Math"/>
                            </a:rPr>
                            <m:t>∗</m:t>
                          </m:r>
                        </m:den>
                      </m:f>
                    </m:oMath>
                  </m:oMathPara>
                </a14:m>
                <a:endParaRPr lang="bg-BG" sz="20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1579" y="2658324"/>
                <a:ext cx="1439625" cy="668516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371528" y="6237312"/>
            <a:ext cx="4541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sz="2800" dirty="0">
                <a:solidFill>
                  <a:schemeClr val="bg1"/>
                </a:solidFill>
                <a:latin typeface="Festus" panose="02000400000000000000" pitchFamily="2" charset="0"/>
              </a:rPr>
              <a:t>*</a:t>
            </a:r>
            <a:r>
              <a:rPr lang="en-US" sz="2800" dirty="0">
                <a:solidFill>
                  <a:schemeClr val="bg1"/>
                </a:solidFill>
                <a:latin typeface="Festus" panose="02000400000000000000" pitchFamily="2" charset="0"/>
              </a:rPr>
              <a:t>k =0, </a:t>
            </a:r>
            <a:r>
              <a:rPr lang="en-US" sz="2800" dirty="0">
                <a:solidFill>
                  <a:schemeClr val="bg1"/>
                </a:solidFill>
                <a:latin typeface="Festus" panose="02000400000000000000" pitchFamily="2" charset="0"/>
                <a:sym typeface="Symbol"/>
              </a:rPr>
              <a:t> 1,  2,  3, …</a:t>
            </a:r>
            <a:endParaRPr lang="bg-BG" sz="28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15007" y="4944736"/>
                <a:ext cx="5070041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000" b="1" i="1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𝒅</m:t>
                      </m:r>
                      <m:r>
                        <a:rPr lang="en-US" sz="6000" b="1" i="1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.</m:t>
                      </m:r>
                      <m:func>
                        <m:funcPr>
                          <m:ctrlPr>
                            <a:rPr lang="en-US" sz="6000" b="1" i="1" smtClean="0">
                              <a:solidFill>
                                <a:schemeClr val="bg1"/>
                              </a:solidFill>
                              <a:effectLst>
                                <a:glow rad="635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6000" b="1" i="0" smtClean="0">
                              <a:solidFill>
                                <a:schemeClr val="bg1"/>
                              </a:solidFill>
                              <a:effectLst>
                                <a:glow rad="635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</a:rPr>
                            <m:t>𝐬𝐢𝐧</m:t>
                          </m:r>
                        </m:fName>
                        <m:e>
                          <m:r>
                            <a:rPr lang="en-US" sz="6000" b="1" i="1" smtClean="0">
                              <a:solidFill>
                                <a:schemeClr val="bg1"/>
                              </a:solidFill>
                              <a:effectLst>
                                <a:glow rad="63500">
                                  <a:schemeClr val="accent6">
                                    <a:satMod val="175000"/>
                                    <a:alpha val="40000"/>
                                  </a:schemeClr>
                                </a:glow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/>
                              <a:ea typeface="Cambria Math"/>
                            </a:rPr>
                            <m:t>𝜽</m:t>
                          </m:r>
                        </m:e>
                      </m:func>
                      <m:r>
                        <a:rPr lang="en-US" sz="6000" b="1" i="0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=</m:t>
                      </m:r>
                      <m:r>
                        <a:rPr lang="en-US" sz="6000" b="1" i="0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𝐤</m:t>
                      </m:r>
                      <m:r>
                        <a:rPr lang="en-US" sz="6000" b="1" i="0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</a:rPr>
                        <m:t>.</m:t>
                      </m:r>
                      <m:r>
                        <a:rPr lang="el-GR" sz="6000" b="1" i="1" smtClean="0">
                          <a:solidFill>
                            <a:schemeClr val="bg1"/>
                          </a:solidFill>
                          <a:effectLst>
                            <a:glow rad="63500">
                              <a:schemeClr val="accent6">
                                <a:satMod val="175000"/>
                                <a:alpha val="40000"/>
                              </a:schemeClr>
                            </a:glow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/>
                          <a:ea typeface="Cambria Math"/>
                        </a:rPr>
                        <m:t>𝝀</m:t>
                      </m:r>
                    </m:oMath>
                  </m:oMathPara>
                </a14:m>
                <a:endParaRPr lang="bg-BG" sz="6000" b="1" dirty="0">
                  <a:solidFill>
                    <a:schemeClr val="bg1"/>
                  </a:solidFill>
                  <a:effectLst>
                    <a:glow rad="63500">
                      <a:schemeClr val="accent6">
                        <a:satMod val="175000"/>
                        <a:alpha val="40000"/>
                      </a:schemeClr>
                    </a:glow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007" y="4944736"/>
                <a:ext cx="5070041" cy="1015663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4808984" y="5811560"/>
            <a:ext cx="5097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bg-BG" sz="2800" dirty="0">
                <a:solidFill>
                  <a:schemeClr val="bg1"/>
                </a:solidFill>
                <a:latin typeface="Festus" panose="02000400000000000000" pitchFamily="2" charset="0"/>
              </a:rPr>
              <a:t>*</a:t>
            </a:r>
            <a:r>
              <a:rPr lang="en-US" sz="2800" dirty="0">
                <a:solidFill>
                  <a:schemeClr val="bg1"/>
                </a:solidFill>
                <a:latin typeface="Festus" panose="02000400000000000000" pitchFamily="2" charset="0"/>
              </a:rPr>
              <a:t>N- </a:t>
            </a:r>
            <a:r>
              <a:rPr lang="bg-BG" sz="2800" dirty="0">
                <a:solidFill>
                  <a:schemeClr val="bg1"/>
                </a:solidFill>
                <a:latin typeface="Festus" panose="02000400000000000000" pitchFamily="2" charset="0"/>
              </a:rPr>
              <a:t>брой процепи на милиметър</a:t>
            </a:r>
          </a:p>
        </p:txBody>
      </p:sp>
    </p:spTree>
    <p:extLst>
      <p:ext uri="{BB962C8B-B14F-4D97-AF65-F5344CB8AC3E}">
        <p14:creationId xmlns:p14="http://schemas.microsoft.com/office/powerpoint/2010/main" val="1392347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-11404" y="4149080"/>
            <a:ext cx="9906000" cy="1546400"/>
          </a:xfrm>
          <a:prstGeom prst="rect">
            <a:avLst/>
          </a:prstGeom>
        </p:spPr>
        <p:txBody>
          <a:bodyPr wrap="square" lIns="107269" tIns="107269" rIns="107269" bIns="107269" anchor="b" anchorCtr="0">
            <a:noAutofit/>
          </a:bodyPr>
          <a:lstStyle/>
          <a:p>
            <a:endParaRPr lang="en" sz="16600" i="1" dirty="0"/>
          </a:p>
          <a:p>
            <a:br>
              <a:rPr lang="bg-BG" sz="8800" dirty="0"/>
            </a:br>
            <a:br>
              <a:rPr lang="bg-BG" sz="8800" dirty="0"/>
            </a:br>
            <a:r>
              <a:rPr lang="bg-BG" sz="8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НАУЧИ ПОВЕЧЕ!</a:t>
            </a:r>
            <a:endParaRPr sz="8800" dirty="0">
              <a:latin typeface="Festus" panose="02000400000000000000" pitchFamily="2" charset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3296816" y="476672"/>
            <a:ext cx="3122734" cy="3168352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4" name="Shape 333"/>
          <p:cNvSpPr/>
          <p:nvPr/>
        </p:nvSpPr>
        <p:spPr>
          <a:xfrm>
            <a:off x="3987457" y="1160149"/>
            <a:ext cx="1784021" cy="1692787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7261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-11404" y="4149080"/>
            <a:ext cx="9906000" cy="1546400"/>
          </a:xfrm>
          <a:prstGeom prst="rect">
            <a:avLst/>
          </a:prstGeom>
        </p:spPr>
        <p:txBody>
          <a:bodyPr wrap="square" lIns="107269" tIns="107269" rIns="107269" bIns="107269" anchor="b" anchorCtr="0">
            <a:noAutofit/>
          </a:bodyPr>
          <a:lstStyle/>
          <a:p>
            <a:endParaRPr lang="en" sz="8800" i="1" dirty="0"/>
          </a:p>
          <a:p>
            <a:br>
              <a:rPr lang="bg-BG" sz="6000" dirty="0"/>
            </a:br>
            <a:br>
              <a:rPr lang="bg-BG" sz="6000" dirty="0"/>
            </a:br>
            <a:r>
              <a:rPr lang="bg-BG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СЪПОСТАВКА МЕЖДУ ВЪЛНОВИТЕ ЯВЛЕНИЯ</a:t>
            </a:r>
            <a:endParaRPr sz="6000" dirty="0">
              <a:latin typeface="Festus" panose="02000400000000000000" pitchFamily="2" charset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3918498" y="260648"/>
            <a:ext cx="1976751" cy="2269701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4" name="Shape 333"/>
          <p:cNvSpPr/>
          <p:nvPr/>
        </p:nvSpPr>
        <p:spPr>
          <a:xfrm>
            <a:off x="4376936" y="848192"/>
            <a:ext cx="1129320" cy="1212656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4084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19"/>
          <p:cNvSpPr/>
          <p:nvPr/>
        </p:nvSpPr>
        <p:spPr>
          <a:xfrm>
            <a:off x="448633" y="406054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998" y="618623"/>
            <a:ext cx="9919000" cy="1143200"/>
          </a:xfrm>
        </p:spPr>
        <p:txBody>
          <a:bodyPr/>
          <a:lstStyle/>
          <a:p>
            <a:r>
              <a:rPr lang="bg-BG" sz="4400" dirty="0">
                <a:latin typeface="Festus" panose="02000400000000000000" pitchFamily="2" charset="0"/>
              </a:rPr>
              <a:t>Разпределение на интензитета: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44488" y="629616"/>
            <a:ext cx="1062711" cy="1143200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bg-BG" sz="4400" dirty="0">
                <a:latin typeface="Festus" panose="02000400000000000000" pitchFamily="2" charset="0"/>
              </a:rPr>
              <a:t>1.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01" y="1672523"/>
            <a:ext cx="4282429" cy="18375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Shape 398"/>
          <p:cNvSpPr/>
          <p:nvPr/>
        </p:nvSpPr>
        <p:spPr>
          <a:xfrm>
            <a:off x="24904" y="1479645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1" name="Shape 398"/>
          <p:cNvSpPr/>
          <p:nvPr/>
        </p:nvSpPr>
        <p:spPr>
          <a:xfrm>
            <a:off x="4645627" y="4244234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048" y="4437112"/>
            <a:ext cx="3888432" cy="179668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01072" y="1780389"/>
            <a:ext cx="3116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Интерференция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32238" y="4691045"/>
            <a:ext cx="23567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Дифракция </a:t>
            </a:r>
          </a:p>
        </p:txBody>
      </p:sp>
      <p:grpSp>
        <p:nvGrpSpPr>
          <p:cNvPr id="16" name="Shape 389"/>
          <p:cNvGrpSpPr/>
          <p:nvPr/>
        </p:nvGrpSpPr>
        <p:grpSpPr>
          <a:xfrm rot="17306392" flipH="1">
            <a:off x="5546085" y="2371653"/>
            <a:ext cx="1306384" cy="1178238"/>
            <a:chOff x="1000837" y="2199475"/>
            <a:chExt cx="914163" cy="669898"/>
          </a:xfrm>
        </p:grpSpPr>
        <p:sp>
          <p:nvSpPr>
            <p:cNvPr id="17" name="Shape 390"/>
            <p:cNvSpPr/>
            <p:nvPr/>
          </p:nvSpPr>
          <p:spPr>
            <a:xfrm>
              <a:off x="1000837" y="2251423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9" name="Shape 389"/>
          <p:cNvGrpSpPr/>
          <p:nvPr/>
        </p:nvGrpSpPr>
        <p:grpSpPr>
          <a:xfrm rot="4293608">
            <a:off x="2785644" y="5283126"/>
            <a:ext cx="1145955" cy="1248639"/>
            <a:chOff x="1113100" y="2199475"/>
            <a:chExt cx="801900" cy="709925"/>
          </a:xfrm>
        </p:grpSpPr>
        <p:sp>
          <p:nvSpPr>
            <p:cNvPr id="20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90528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84" b="35055"/>
          <a:stretch/>
        </p:blipFill>
        <p:spPr>
          <a:xfrm rot="21403280">
            <a:off x="4788980" y="4242726"/>
            <a:ext cx="4857328" cy="22337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8237">
            <a:off x="237533" y="1479630"/>
            <a:ext cx="4750560" cy="2192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hape 119"/>
          <p:cNvSpPr/>
          <p:nvPr/>
        </p:nvSpPr>
        <p:spPr>
          <a:xfrm>
            <a:off x="448633" y="406054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01369" y="557608"/>
            <a:ext cx="9919000" cy="1143200"/>
          </a:xfrm>
        </p:spPr>
        <p:txBody>
          <a:bodyPr/>
          <a:lstStyle/>
          <a:p>
            <a:r>
              <a:rPr lang="bg-BG" sz="4400" dirty="0">
                <a:latin typeface="Festus" panose="02000400000000000000" pitchFamily="2" charset="0"/>
              </a:rPr>
              <a:t>Наблюдавана картина: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44488" y="629616"/>
            <a:ext cx="1062711" cy="1143200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bg-BG" sz="4400" dirty="0">
                <a:latin typeface="Festus" panose="02000400000000000000" pitchFamily="2" charset="0"/>
              </a:rPr>
              <a:t>2.</a:t>
            </a:r>
          </a:p>
        </p:txBody>
      </p:sp>
      <p:sp>
        <p:nvSpPr>
          <p:cNvPr id="9" name="Shape 398"/>
          <p:cNvSpPr/>
          <p:nvPr/>
        </p:nvSpPr>
        <p:spPr>
          <a:xfrm>
            <a:off x="24904" y="1479645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1" name="Shape 398"/>
          <p:cNvSpPr/>
          <p:nvPr/>
        </p:nvSpPr>
        <p:spPr>
          <a:xfrm>
            <a:off x="4645627" y="4244234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5601072" y="1780389"/>
            <a:ext cx="3116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Интерференция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32238" y="4691045"/>
            <a:ext cx="23567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Дифракция </a:t>
            </a:r>
          </a:p>
        </p:txBody>
      </p:sp>
      <p:grpSp>
        <p:nvGrpSpPr>
          <p:cNvPr id="16" name="Shape 389"/>
          <p:cNvGrpSpPr/>
          <p:nvPr/>
        </p:nvGrpSpPr>
        <p:grpSpPr>
          <a:xfrm rot="17306392" flipH="1">
            <a:off x="5546085" y="2371653"/>
            <a:ext cx="1306384" cy="1178238"/>
            <a:chOff x="1000837" y="2199475"/>
            <a:chExt cx="914163" cy="669898"/>
          </a:xfrm>
        </p:grpSpPr>
        <p:sp>
          <p:nvSpPr>
            <p:cNvPr id="17" name="Shape 390"/>
            <p:cNvSpPr/>
            <p:nvPr/>
          </p:nvSpPr>
          <p:spPr>
            <a:xfrm>
              <a:off x="1000837" y="2251423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9" name="Shape 389"/>
          <p:cNvGrpSpPr/>
          <p:nvPr/>
        </p:nvGrpSpPr>
        <p:grpSpPr>
          <a:xfrm rot="4293608">
            <a:off x="2785644" y="5283126"/>
            <a:ext cx="1145955" cy="1248639"/>
            <a:chOff x="1113100" y="2199475"/>
            <a:chExt cx="801900" cy="709925"/>
          </a:xfrm>
        </p:grpSpPr>
        <p:sp>
          <p:nvSpPr>
            <p:cNvPr id="20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40096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4" t="15635" r="6699" b="17331"/>
          <a:stretch/>
        </p:blipFill>
        <p:spPr>
          <a:xfrm>
            <a:off x="4880992" y="4271451"/>
            <a:ext cx="4608512" cy="22874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1" b="18985"/>
          <a:stretch/>
        </p:blipFill>
        <p:spPr>
          <a:xfrm>
            <a:off x="293863" y="1479645"/>
            <a:ext cx="4803153" cy="2165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hape 119"/>
          <p:cNvSpPr/>
          <p:nvPr/>
        </p:nvSpPr>
        <p:spPr>
          <a:xfrm>
            <a:off x="448633" y="406054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73712" y="476672"/>
            <a:ext cx="9919000" cy="1143200"/>
          </a:xfrm>
        </p:spPr>
        <p:txBody>
          <a:bodyPr/>
          <a:lstStyle/>
          <a:p>
            <a:r>
              <a:rPr lang="bg-BG" sz="4400" dirty="0">
                <a:latin typeface="Festus" panose="02000400000000000000" pitchFamily="2" charset="0"/>
              </a:rPr>
              <a:t>Спектър: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44488" y="629616"/>
            <a:ext cx="1062711" cy="1143200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bg-BG" sz="4400" dirty="0">
                <a:latin typeface="Festus" panose="02000400000000000000" pitchFamily="2" charset="0"/>
              </a:rPr>
              <a:t>3.</a:t>
            </a:r>
          </a:p>
        </p:txBody>
      </p:sp>
      <p:sp>
        <p:nvSpPr>
          <p:cNvPr id="9" name="Shape 398"/>
          <p:cNvSpPr/>
          <p:nvPr/>
        </p:nvSpPr>
        <p:spPr>
          <a:xfrm>
            <a:off x="24904" y="1479645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1" name="Shape 398"/>
          <p:cNvSpPr/>
          <p:nvPr/>
        </p:nvSpPr>
        <p:spPr>
          <a:xfrm>
            <a:off x="4645627" y="4244234"/>
            <a:ext cx="5144120" cy="2309395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5781704" y="1796976"/>
            <a:ext cx="22028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Дисперсия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32238" y="4691045"/>
            <a:ext cx="23567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Дифракция </a:t>
            </a:r>
          </a:p>
        </p:txBody>
      </p:sp>
      <p:grpSp>
        <p:nvGrpSpPr>
          <p:cNvPr id="16" name="Shape 389"/>
          <p:cNvGrpSpPr/>
          <p:nvPr/>
        </p:nvGrpSpPr>
        <p:grpSpPr>
          <a:xfrm rot="17306392" flipH="1">
            <a:off x="5546085" y="2371653"/>
            <a:ext cx="1306384" cy="1178238"/>
            <a:chOff x="1000837" y="2199475"/>
            <a:chExt cx="914163" cy="669898"/>
          </a:xfrm>
        </p:grpSpPr>
        <p:sp>
          <p:nvSpPr>
            <p:cNvPr id="17" name="Shape 390"/>
            <p:cNvSpPr/>
            <p:nvPr/>
          </p:nvSpPr>
          <p:spPr>
            <a:xfrm>
              <a:off x="1000837" y="2251423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9" name="Shape 389"/>
          <p:cNvGrpSpPr/>
          <p:nvPr/>
        </p:nvGrpSpPr>
        <p:grpSpPr>
          <a:xfrm rot="4293608">
            <a:off x="2785644" y="5283126"/>
            <a:ext cx="1145955" cy="1248639"/>
            <a:chOff x="1113100" y="2199475"/>
            <a:chExt cx="801900" cy="709925"/>
          </a:xfrm>
        </p:grpSpPr>
        <p:sp>
          <p:nvSpPr>
            <p:cNvPr id="20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2968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-1149576" y="413592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ПЛАН НА УРОКА:</a:t>
            </a:r>
            <a:endParaRPr lang="en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estus" panose="02000400000000000000" pitchFamily="2" charset="0"/>
            </a:endParaRPr>
          </a:p>
        </p:txBody>
      </p:sp>
      <p:sp>
        <p:nvSpPr>
          <p:cNvPr id="53" name="Shape 53"/>
          <p:cNvSpPr/>
          <p:nvPr/>
        </p:nvSpPr>
        <p:spPr>
          <a:xfrm>
            <a:off x="548026" y="188635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769286" y="507395"/>
            <a:ext cx="411919" cy="436080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55" name="Shape 55"/>
          <p:cNvSpPr txBox="1"/>
          <p:nvPr/>
        </p:nvSpPr>
        <p:spPr>
          <a:xfrm>
            <a:off x="183793" y="1607800"/>
            <a:ext cx="4680520" cy="4557504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>
            <a:noAutofit/>
          </a:bodyPr>
          <a:lstStyle/>
          <a:p>
            <a:pPr marL="342900" indent="-342900">
              <a:spcBef>
                <a:spcPts val="704"/>
              </a:spcBef>
              <a:buAutoNum type="arabicPeriod"/>
            </a:pP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Двойствен характер на светлината 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а) светлината като поток от частици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б) светлината като вълна </a:t>
            </a:r>
          </a:p>
          <a:p>
            <a:pPr marL="342900" indent="-342900">
              <a:spcBef>
                <a:spcPts val="704"/>
              </a:spcBef>
              <a:buAutoNum type="arabicPeriod"/>
            </a:pP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Интеференция</a:t>
            </a: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на светлината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а) определение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б) условия за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интеференция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в) опит на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Юнг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г) принцип на Хюйгенс-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Френел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д)  условия за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интеференчен</a:t>
            </a: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максимум и минимум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е) приложения на </a:t>
            </a:r>
            <a:r>
              <a:rPr lang="bg-BG" sz="2400" dirty="0" err="1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интеференцията</a:t>
            </a:r>
            <a:endParaRPr lang="bg-BG" sz="2400" dirty="0">
              <a:solidFill>
                <a:srgbClr val="FFFFFF"/>
              </a:solidFill>
              <a:latin typeface="Festus" panose="02000400000000000000" pitchFamily="2" charset="0"/>
              <a:ea typeface="Sniglet"/>
              <a:cs typeface="Sniglet"/>
              <a:sym typeface="Sniglet"/>
            </a:endParaRPr>
          </a:p>
        </p:txBody>
      </p:sp>
      <p:sp>
        <p:nvSpPr>
          <p:cNvPr id="8" name="Shape 55"/>
          <p:cNvSpPr txBox="1"/>
          <p:nvPr/>
        </p:nvSpPr>
        <p:spPr>
          <a:xfrm>
            <a:off x="5169024" y="1607800"/>
            <a:ext cx="4419809" cy="3189352"/>
          </a:xfrm>
          <a:prstGeom prst="rect">
            <a:avLst/>
          </a:prstGeom>
          <a:noFill/>
          <a:ln>
            <a:noFill/>
          </a:ln>
        </p:spPr>
        <p:txBody>
          <a:bodyPr wrap="square" lIns="107269" tIns="107269" rIns="107269" bIns="107269" anchor="t" anchorCtr="0">
            <a:noAutofit/>
          </a:bodyPr>
          <a:lstStyle/>
          <a:p>
            <a:pPr>
              <a:spcBef>
                <a:spcPts val="704"/>
              </a:spcBef>
            </a:pP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3. Дифракция на светлината 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  а) определение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  б) условия за дифракция </a:t>
            </a:r>
            <a:b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</a:br>
            <a:r>
              <a:rPr lang="bg-BG" sz="2400" dirty="0">
                <a:solidFill>
                  <a:srgbClr val="FFFFFF"/>
                </a:solidFill>
                <a:latin typeface="Festus" panose="02000400000000000000" pitchFamily="2" charset="0"/>
                <a:ea typeface="Sniglet"/>
                <a:cs typeface="Sniglet"/>
                <a:sym typeface="Sniglet"/>
              </a:rPr>
              <a:t>   в) дифракционна решетка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9142">
            <a:off x="4791322" y="3655194"/>
            <a:ext cx="4724519" cy="2839268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-231576" y="557608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4000" b="1" dirty="0">
                <a:latin typeface="Festus" panose="02000400000000000000" pitchFamily="2" charset="0"/>
              </a:rPr>
              <a:t>ЕДНО КРАТКО ОБОБЩЕНИЕ:</a:t>
            </a:r>
            <a:endParaRPr lang="en" sz="4000" b="1" dirty="0">
              <a:latin typeface="Festus" panose="02000400000000000000" pitchFamily="2" charset="0"/>
            </a:endParaRP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332812" y="2060848"/>
            <a:ext cx="3013713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Festus" panose="02000400000000000000" pitchFamily="2" charset="0"/>
              </a:rPr>
              <a:t>ХАРАКТЕР НА СВЕТЛИНАТА:</a:t>
            </a:r>
          </a:p>
          <a:p>
            <a:pPr algn="ctr">
              <a:buNone/>
            </a:pPr>
            <a:endParaRPr lang="bg-BG" sz="2000" dirty="0">
              <a:solidFill>
                <a:schemeClr val="accent5">
                  <a:lumMod val="60000"/>
                  <a:lumOff val="40000"/>
                </a:schemeClr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Festus" panose="02000400000000000000" pitchFamily="2" charset="0"/>
              </a:rPr>
              <a:t>Корпускулярно- вълнов </a:t>
            </a:r>
            <a:endParaRPr lang="en" sz="2400" dirty="0">
              <a:solidFill>
                <a:schemeClr val="accent5">
                  <a:lumMod val="60000"/>
                  <a:lumOff val="4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body" idx="2"/>
          </p:nvPr>
        </p:nvSpPr>
        <p:spPr>
          <a:xfrm>
            <a:off x="3368824" y="2060848"/>
            <a:ext cx="3044548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ИНТЕРФЕРЕНЦИЯ ИМА САМО ПРИ:</a:t>
            </a:r>
          </a:p>
          <a:p>
            <a:pPr algn="ctr">
              <a:buNone/>
            </a:pPr>
            <a:endParaRPr lang="bg-BG" sz="2000" dirty="0">
              <a:solidFill>
                <a:schemeClr val="accent4">
                  <a:lumMod val="40000"/>
                  <a:lumOff val="60000"/>
                </a:schemeClr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Кохерентни източници</a:t>
            </a:r>
            <a:endParaRPr lang="en" sz="2400" dirty="0">
              <a:solidFill>
                <a:schemeClr val="accent4">
                  <a:lumMod val="40000"/>
                  <a:lumOff val="6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32812" y="357164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5" name="Shape 221"/>
          <p:cNvSpPr txBox="1">
            <a:spLocks noGrp="1"/>
          </p:cNvSpPr>
          <p:nvPr>
            <p:ph type="body" idx="2"/>
          </p:nvPr>
        </p:nvSpPr>
        <p:spPr>
          <a:xfrm>
            <a:off x="6465168" y="2060848"/>
            <a:ext cx="3044548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ДИФРАКЦИЯ СЕ НАБЛЮДАВА ПРИ:</a:t>
            </a:r>
          </a:p>
          <a:p>
            <a:pPr algn="ctr">
              <a:buNone/>
            </a:pPr>
            <a:endParaRPr lang="bg-BG" sz="2000" dirty="0">
              <a:solidFill>
                <a:schemeClr val="accent3">
                  <a:lumMod val="40000"/>
                  <a:lumOff val="60000"/>
                </a:schemeClr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Festus" panose="02000400000000000000" pitchFamily="2" charset="0"/>
              </a:rPr>
              <a:t>Процепи, съизмерими с дължината на вълната</a:t>
            </a:r>
            <a:endParaRPr lang="en" sz="2400" dirty="0">
              <a:solidFill>
                <a:schemeClr val="accent3">
                  <a:lumMod val="40000"/>
                  <a:lumOff val="6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6" name="Shape 221"/>
          <p:cNvSpPr txBox="1">
            <a:spLocks noGrp="1"/>
          </p:cNvSpPr>
          <p:nvPr>
            <p:ph type="body" idx="2"/>
          </p:nvPr>
        </p:nvSpPr>
        <p:spPr>
          <a:xfrm>
            <a:off x="307660" y="4365104"/>
            <a:ext cx="3044548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rgbClr val="FFFF9B"/>
                </a:solidFill>
                <a:latin typeface="Festus" panose="02000400000000000000" pitchFamily="2" charset="0"/>
              </a:rPr>
              <a:t>ОСНОВНОТО ПРИЛОЖЕНИЕ НЕ ИНТЕРФЕРЕНЦИЯТА:</a:t>
            </a:r>
          </a:p>
          <a:p>
            <a:pPr algn="ctr">
              <a:buNone/>
            </a:pPr>
            <a:endParaRPr lang="bg-BG" sz="2000" dirty="0">
              <a:solidFill>
                <a:srgbClr val="FFFF9B"/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>
                <a:solidFill>
                  <a:srgbClr val="FFFF9B"/>
                </a:solidFill>
                <a:latin typeface="Festus" panose="02000400000000000000" pitchFamily="2" charset="0"/>
              </a:rPr>
              <a:t>Във фотографията</a:t>
            </a:r>
            <a:endParaRPr lang="en" sz="2400" dirty="0">
              <a:solidFill>
                <a:srgbClr val="FFFF9B"/>
              </a:solidFill>
              <a:latin typeface="Festus" panose="02000400000000000000" pitchFamily="2" charset="0"/>
            </a:endParaRPr>
          </a:p>
        </p:txBody>
      </p:sp>
      <p:sp>
        <p:nvSpPr>
          <p:cNvPr id="17" name="Shape 221"/>
          <p:cNvSpPr txBox="1">
            <a:spLocks noGrp="1"/>
          </p:cNvSpPr>
          <p:nvPr>
            <p:ph type="body" idx="2"/>
          </p:nvPr>
        </p:nvSpPr>
        <p:spPr>
          <a:xfrm>
            <a:off x="3440832" y="4365104"/>
            <a:ext cx="3044548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rgbClr val="FED5A8"/>
                </a:solidFill>
                <a:latin typeface="Festus" panose="02000400000000000000" pitchFamily="2" charset="0"/>
              </a:rPr>
              <a:t>ИНТЕРФЕРЕНЦИЯ Е:</a:t>
            </a:r>
          </a:p>
          <a:p>
            <a:pPr algn="ctr">
              <a:buNone/>
            </a:pPr>
            <a:endParaRPr lang="bg-BG" sz="2000" dirty="0">
              <a:solidFill>
                <a:srgbClr val="FED5A8"/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 err="1">
                <a:solidFill>
                  <a:srgbClr val="FED5A8"/>
                </a:solidFill>
                <a:latin typeface="Festus" panose="02000400000000000000" pitchFamily="2" charset="0"/>
              </a:rPr>
              <a:t>Угасяне</a:t>
            </a:r>
            <a:r>
              <a:rPr lang="bg-BG" sz="2400" dirty="0">
                <a:solidFill>
                  <a:srgbClr val="FED5A8"/>
                </a:solidFill>
                <a:latin typeface="Festus" panose="02000400000000000000" pitchFamily="2" charset="0"/>
              </a:rPr>
              <a:t> на светлината в едни и усилване в други точки</a:t>
            </a:r>
            <a:endParaRPr lang="en" sz="2400" dirty="0">
              <a:solidFill>
                <a:srgbClr val="FED5A8"/>
              </a:solidFill>
              <a:latin typeface="Festus" panose="02000400000000000000" pitchFamily="2" charset="0"/>
            </a:endParaRPr>
          </a:p>
        </p:txBody>
      </p:sp>
      <p:sp>
        <p:nvSpPr>
          <p:cNvPr id="18" name="Shape 221"/>
          <p:cNvSpPr txBox="1">
            <a:spLocks noGrp="1"/>
          </p:cNvSpPr>
          <p:nvPr>
            <p:ph type="body" idx="2"/>
          </p:nvPr>
        </p:nvSpPr>
        <p:spPr>
          <a:xfrm>
            <a:off x="6609184" y="4365104"/>
            <a:ext cx="3044548" cy="17400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buNone/>
            </a:pPr>
            <a:r>
              <a:rPr lang="bg-BG" sz="2000" b="1" dirty="0">
                <a:solidFill>
                  <a:srgbClr val="FF7575"/>
                </a:solidFill>
                <a:latin typeface="Festus" panose="02000400000000000000" pitchFamily="2" charset="0"/>
              </a:rPr>
              <a:t>ДИФРАКЦИЯТА Е:</a:t>
            </a:r>
          </a:p>
          <a:p>
            <a:pPr algn="ctr">
              <a:buNone/>
            </a:pPr>
            <a:endParaRPr lang="bg-BG" sz="2000" dirty="0">
              <a:solidFill>
                <a:srgbClr val="FF7575"/>
              </a:solidFill>
              <a:latin typeface="Festus" panose="02000400000000000000" pitchFamily="2" charset="0"/>
            </a:endParaRPr>
          </a:p>
          <a:p>
            <a:pPr algn="ctr">
              <a:buNone/>
            </a:pPr>
            <a:r>
              <a:rPr lang="bg-BG" sz="2400" dirty="0">
                <a:solidFill>
                  <a:srgbClr val="FF7575"/>
                </a:solidFill>
                <a:latin typeface="Festus" panose="02000400000000000000" pitchFamily="2" charset="0"/>
              </a:rPr>
              <a:t>Отклонение от праволинейното разпространение</a:t>
            </a:r>
            <a:endParaRPr lang="en" sz="2400" dirty="0">
              <a:solidFill>
                <a:srgbClr val="FF7575"/>
              </a:solidFill>
              <a:latin typeface="Festus" panose="02000400000000000000" pitchFamily="2" charset="0"/>
            </a:endParaRPr>
          </a:p>
        </p:txBody>
      </p:sp>
      <p:sp>
        <p:nvSpPr>
          <p:cNvPr id="19" name="Shape 345"/>
          <p:cNvSpPr/>
          <p:nvPr/>
        </p:nvSpPr>
        <p:spPr>
          <a:xfrm>
            <a:off x="552913" y="670601"/>
            <a:ext cx="414216" cy="446716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45"/>
          <p:cNvSpPr/>
          <p:nvPr/>
        </p:nvSpPr>
        <p:spPr>
          <a:xfrm>
            <a:off x="3080792" y="1340768"/>
            <a:ext cx="2736304" cy="4951482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65408" y="404664"/>
            <a:ext cx="9777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>
                <a:solidFill>
                  <a:schemeClr val="bg1"/>
                </a:solidFill>
                <a:latin typeface="Festus" panose="02000400000000000000" pitchFamily="2" charset="0"/>
              </a:rPr>
              <a:t>ЗАРЕДЕТЕ САЙТА НА ВАШИТЕ МОБИЛНИ ТЕЛЕФОНИ:</a:t>
            </a:r>
            <a:endParaRPr lang="bg-BG" sz="28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  <p:grpSp>
        <p:nvGrpSpPr>
          <p:cNvPr id="7" name="Shape 389"/>
          <p:cNvGrpSpPr/>
          <p:nvPr/>
        </p:nvGrpSpPr>
        <p:grpSpPr>
          <a:xfrm rot="4878995">
            <a:off x="725919" y="1531663"/>
            <a:ext cx="1921365" cy="1344574"/>
            <a:chOff x="1113100" y="2199475"/>
            <a:chExt cx="801900" cy="709925"/>
          </a:xfrm>
        </p:grpSpPr>
        <p:sp>
          <p:nvSpPr>
            <p:cNvPr id="8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656" y="2054384"/>
            <a:ext cx="2314575" cy="352425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/>
        </p:nvSpPr>
        <p:spPr>
          <a:xfrm>
            <a:off x="648105" y="1599832"/>
            <a:ext cx="4990248" cy="4781496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744" y="548680"/>
            <a:ext cx="9777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b="1" dirty="0">
                <a:solidFill>
                  <a:schemeClr val="bg1"/>
                </a:solidFill>
                <a:latin typeface="Festus" panose="02000400000000000000" pitchFamily="2" charset="0"/>
              </a:rPr>
              <a:t>...ИЛИ ДОРИ НА КОМПЮТЪРА ВКЪЩИ</a:t>
            </a:r>
            <a:endParaRPr lang="bg-BG" sz="40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  <p:grpSp>
        <p:nvGrpSpPr>
          <p:cNvPr id="6" name="Shape 389"/>
          <p:cNvGrpSpPr/>
          <p:nvPr/>
        </p:nvGrpSpPr>
        <p:grpSpPr>
          <a:xfrm rot="16721005" flipH="1">
            <a:off x="6098081" y="3672791"/>
            <a:ext cx="1921365" cy="1344574"/>
            <a:chOff x="1113100" y="2199475"/>
            <a:chExt cx="801900" cy="709925"/>
          </a:xfrm>
        </p:grpSpPr>
        <p:sp>
          <p:nvSpPr>
            <p:cNvPr id="7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41" y="1844824"/>
            <a:ext cx="4600575" cy="3590925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BDBC5D29-A59C-4E61-B5D8-4F560791AF92}"/>
              </a:ext>
            </a:extLst>
          </p:cNvPr>
          <p:cNvSpPr txBox="1"/>
          <p:nvPr/>
        </p:nvSpPr>
        <p:spPr>
          <a:xfrm>
            <a:off x="5638352" y="2879049"/>
            <a:ext cx="4334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Festus" panose="02000400000000000000" pitchFamily="2" charset="0"/>
                <a:hlinkClick r:id="rId4"/>
              </a:rPr>
              <a:t>https://github.com/ihristova11/PhysicsON</a:t>
            </a:r>
            <a:r>
              <a:rPr lang="bg-BG" sz="1800" b="1" dirty="0">
                <a:solidFill>
                  <a:schemeClr val="bg1"/>
                </a:solidFill>
                <a:latin typeface="Festus" panose="02000400000000000000" pitchFamily="2" charset="0"/>
              </a:rPr>
              <a:t> </a:t>
            </a:r>
            <a:endParaRPr lang="bg-BG" sz="1800" dirty="0">
              <a:solidFill>
                <a:schemeClr val="bg1"/>
              </a:solidFill>
              <a:latin typeface="Festus" panose="02000400000000000000" pitchFamily="2" charset="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ctrTitle" idx="4294967295"/>
          </p:nvPr>
        </p:nvSpPr>
        <p:spPr>
          <a:xfrm>
            <a:off x="285740" y="2276872"/>
            <a:ext cx="9289032" cy="15464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6000" dirty="0">
                <a:latin typeface="Festus" panose="02000400000000000000" pitchFamily="2" charset="0"/>
              </a:rPr>
              <a:t>ФИЗИКАТА Е ИНТЕРЕСНА, НАЛИ?</a:t>
            </a:r>
            <a:endParaRPr lang="en" sz="6000" dirty="0">
              <a:latin typeface="Festus" panose="02000400000000000000" pitchFamily="2" charset="0"/>
            </a:endParaRPr>
          </a:p>
        </p:txBody>
      </p:sp>
      <p:sp>
        <p:nvSpPr>
          <p:cNvPr id="267" name="Shape 267"/>
          <p:cNvSpPr txBox="1">
            <a:spLocks noGrp="1"/>
          </p:cNvSpPr>
          <p:nvPr>
            <p:ph type="subTitle" idx="4294967295"/>
          </p:nvPr>
        </p:nvSpPr>
        <p:spPr>
          <a:xfrm>
            <a:off x="1" y="4869160"/>
            <a:ext cx="9906000" cy="118652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bg-BG" sz="8000" dirty="0">
                <a:solidFill>
                  <a:srgbClr val="FFABCB"/>
                </a:solidFill>
                <a:latin typeface="Festus" panose="02000400000000000000" pitchFamily="2" charset="0"/>
              </a:rPr>
              <a:t>ВЪПРОСИ</a:t>
            </a:r>
            <a:r>
              <a:rPr lang="en" sz="8000" dirty="0">
                <a:solidFill>
                  <a:srgbClr val="FFABCB"/>
                </a:solidFill>
                <a:latin typeface="Festus" panose="02000400000000000000" pitchFamily="2" charset="0"/>
              </a:rPr>
              <a:t>?</a:t>
            </a:r>
          </a:p>
          <a:p>
            <a:pPr algn="ctr">
              <a:spcBef>
                <a:spcPts val="0"/>
              </a:spcBef>
              <a:buNone/>
            </a:pPr>
            <a:endParaRPr sz="4800" dirty="0">
              <a:solidFill>
                <a:srgbClr val="FFABCB"/>
              </a:solidFill>
              <a:latin typeface="Festus" panose="02000400000000000000" pitchFamily="2" charset="0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4557880" y="804633"/>
            <a:ext cx="744753" cy="922120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875361" y="4247601"/>
            <a:ext cx="8109789" cy="261519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0" y="3466776"/>
            <a:ext cx="9906000" cy="1546400"/>
          </a:xfrm>
          <a:prstGeom prst="rect">
            <a:avLst/>
          </a:prstGeom>
        </p:spPr>
        <p:txBody>
          <a:bodyPr wrap="square" lIns="107269" tIns="107269" rIns="107269" bIns="107269" anchor="b" anchorCtr="0">
            <a:noAutofit/>
          </a:bodyPr>
          <a:lstStyle/>
          <a:p>
            <a:r>
              <a:rPr lang="en" sz="8800" dirty="0"/>
              <a:t>1.</a:t>
            </a:r>
          </a:p>
          <a:p>
            <a:br>
              <a:rPr lang="bg-BG" sz="6000" dirty="0"/>
            </a:br>
            <a:r>
              <a:rPr lang="bg-BG" sz="6000" dirty="0">
                <a:latin typeface="Festus" panose="02000400000000000000" pitchFamily="2" charset="0"/>
              </a:rPr>
              <a:t>ДВОЙНСТВЕН ХАРАКТЕР НА СВЕТЛИНАТА </a:t>
            </a:r>
            <a:endParaRPr sz="6000" dirty="0">
              <a:latin typeface="Festus" panose="02000400000000000000" pitchFamily="2" charset="0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0" y="4869160"/>
            <a:ext cx="9905999" cy="10464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4000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Едновременно </a:t>
            </a:r>
            <a:r>
              <a:rPr lang="bg-BG" sz="4000" b="1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поток от частици </a:t>
            </a:r>
            <a:r>
              <a:rPr lang="bg-BG" sz="4000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и </a:t>
            </a:r>
            <a:r>
              <a:rPr lang="bg-BG" sz="4000" b="1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вълна</a:t>
            </a:r>
            <a:r>
              <a:rPr lang="bg-BG" sz="4000" dirty="0">
                <a:solidFill>
                  <a:srgbClr val="FFABC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?</a:t>
            </a:r>
            <a:endParaRPr lang="en" sz="4000" dirty="0">
              <a:solidFill>
                <a:srgbClr val="FFABC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estus" panose="02000400000000000000" pitchFamily="2" charset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3918498" y="341367"/>
            <a:ext cx="1976751" cy="2269701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916832"/>
            <a:ext cx="9906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600" b="1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Как явленията, които наблюдаваме при светлината могат да бъдат обяснени?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28560" y="332656"/>
            <a:ext cx="990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5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estus" panose="02000400000000000000" pitchFamily="2" charset="0"/>
              </a:rPr>
              <a:t>Ако приемем, че светлината е...</a:t>
            </a:r>
          </a:p>
        </p:txBody>
      </p:sp>
      <p:graphicFrame>
        <p:nvGraphicFramePr>
          <p:cNvPr id="7" name="Shape 155"/>
          <p:cNvGraphicFramePr/>
          <p:nvPr>
            <p:extLst>
              <p:ext uri="{D42A27DB-BD31-4B8C-83A1-F6EECF244321}">
                <p14:modId xmlns:p14="http://schemas.microsoft.com/office/powerpoint/2010/main" val="2013580045"/>
              </p:ext>
            </p:extLst>
          </p:nvPr>
        </p:nvGraphicFramePr>
        <p:xfrm>
          <a:off x="435206" y="1259984"/>
          <a:ext cx="8982290" cy="5184576"/>
        </p:xfrm>
        <a:graphic>
          <a:graphicData uri="http://schemas.openxmlformats.org/drawingml/2006/table">
            <a:tbl>
              <a:tblPr>
                <a:noFill/>
                <a:tableStyleId>{E64DD468-548E-4274-B5BD-DDE88C033949}</a:tableStyleId>
              </a:tblPr>
              <a:tblGrid>
                <a:gridCol w="4491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11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bg-BG" sz="32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ПОТОК</a:t>
                      </a:r>
                      <a:r>
                        <a:rPr lang="bg-BG" sz="3200" b="1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 ОТ ЧАСТИЦИ</a:t>
                      </a:r>
                      <a:endParaRPr lang="bg-BG" sz="32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estus" panose="02000400000000000000" pitchFamily="2" charset="0"/>
                      </a:endParaRP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32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ВЪЛНА 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ОТРАЖЕНИЕ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ОТРАЖЕНИЕ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ПРЕЧУПВАНЕ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ПРЕЧУПВАНЕ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ФОТОЕЛЕКТРИЧЕН ЕФЕКТ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ИНТЕФЕРЕНЦИЯ</a:t>
                      </a: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endParaRPr lang="bg-BG" sz="2800" b="1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estus" panose="02000400000000000000" pitchFamily="2" charset="0"/>
                      </a:endParaRP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ДИФРАКЦИЯ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endParaRPr lang="bg-BG" sz="2800" b="1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Festus" panose="02000400000000000000" pitchFamily="2" charset="0"/>
                      </a:endParaRPr>
                    </a:p>
                  </a:txBody>
                  <a:tcPr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sz="2800" b="1" dirty="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Festus" panose="02000400000000000000" pitchFamily="2" charset="0"/>
                        </a:rPr>
                        <a:t>ПОЛЯРИЗАЦИЯ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709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ffra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478" y="764704"/>
            <a:ext cx="9352339" cy="52565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4098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ctrTitle" idx="4294967295"/>
          </p:nvPr>
        </p:nvSpPr>
        <p:spPr>
          <a:xfrm>
            <a:off x="344488" y="2917835"/>
            <a:ext cx="9361040" cy="15464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60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Светлината притежава корпускулярно- вълнов характер</a:t>
            </a:r>
            <a:endParaRPr lang="en" sz="60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subTitle" idx="4294967295"/>
          </p:nvPr>
        </p:nvSpPr>
        <p:spPr>
          <a:xfrm>
            <a:off x="272480" y="1124744"/>
            <a:ext cx="5564000" cy="10464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bg-BG" sz="4400" dirty="0">
                <a:latin typeface="Festus" panose="02000400000000000000" pitchFamily="2" charset="0"/>
              </a:rPr>
              <a:t>Нека тогава обобщим:</a:t>
            </a:r>
            <a:endParaRPr lang="en" sz="4400" dirty="0">
              <a:latin typeface="Festus" panose="02000400000000000000" pitchFamily="2" charset="0"/>
            </a:endParaRPr>
          </a:p>
        </p:txBody>
      </p:sp>
      <p:grpSp>
        <p:nvGrpSpPr>
          <p:cNvPr id="95" name="Shape 95"/>
          <p:cNvGrpSpPr/>
          <p:nvPr/>
        </p:nvGrpSpPr>
        <p:grpSpPr>
          <a:xfrm rot="17278048" flipH="1" flipV="1">
            <a:off x="-142441" y="1450798"/>
            <a:ext cx="2064161" cy="1688117"/>
            <a:chOff x="1113100" y="2199475"/>
            <a:chExt cx="801900" cy="709925"/>
          </a:xfrm>
        </p:grpSpPr>
        <p:sp>
          <p:nvSpPr>
            <p:cNvPr id="96" name="Shape 96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7" name="Shape 327"/>
          <p:cNvSpPr/>
          <p:nvPr/>
        </p:nvSpPr>
        <p:spPr>
          <a:xfrm rot="253654">
            <a:off x="8079341" y="483964"/>
            <a:ext cx="2460286" cy="2858240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glow rad="228600">
              <a:srgbClr val="FFFF9B">
                <a:alpha val="40000"/>
              </a:srgbClr>
            </a:glow>
          </a:effectLst>
        </p:spPr>
        <p:txBody>
          <a:bodyPr wrap="square" lIns="107269" tIns="107269" rIns="107269" bIns="107269" anchor="ctr" anchorCtr="0">
            <a:noAutofit/>
          </a:bodyPr>
          <a:lstStyle/>
          <a:p>
            <a:endParaRPr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0" y="3538784"/>
            <a:ext cx="9906000" cy="1546400"/>
          </a:xfrm>
          <a:prstGeom prst="rect">
            <a:avLst/>
          </a:prstGeom>
        </p:spPr>
        <p:txBody>
          <a:bodyPr wrap="square" lIns="107269" tIns="107269" rIns="107269" bIns="107269" anchor="b" anchorCtr="0">
            <a:noAutofit/>
          </a:bodyPr>
          <a:lstStyle/>
          <a:p>
            <a:r>
              <a:rPr lang="bg-BG" sz="8800" dirty="0"/>
              <a:t>2</a:t>
            </a:r>
            <a:r>
              <a:rPr lang="en" sz="8800" dirty="0"/>
              <a:t>.</a:t>
            </a:r>
          </a:p>
          <a:p>
            <a:br>
              <a:rPr lang="bg-BG" sz="6000" dirty="0"/>
            </a:br>
            <a:br>
              <a:rPr lang="bg-BG" sz="6000" dirty="0"/>
            </a:br>
            <a:r>
              <a:rPr lang="bg-BG" sz="7200" dirty="0">
                <a:latin typeface="Festus" panose="02000400000000000000" pitchFamily="2" charset="0"/>
              </a:rPr>
              <a:t>ИНТЕРФЕРЕНЦИЯ</a:t>
            </a:r>
            <a:r>
              <a:rPr lang="bg-BG" sz="6000" dirty="0">
                <a:latin typeface="Festus" panose="02000400000000000000" pitchFamily="2" charset="0"/>
              </a:rPr>
              <a:t> </a:t>
            </a:r>
            <a:endParaRPr sz="6000" dirty="0">
              <a:latin typeface="Festus" panose="02000400000000000000" pitchFamily="2" charset="0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3918498" y="341367"/>
            <a:ext cx="1976751" cy="2269701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6003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-15552" y="1421704"/>
            <a:ext cx="9919000" cy="1143200"/>
          </a:xfrm>
          <a:prstGeom prst="rect">
            <a:avLst/>
          </a:prstGeom>
        </p:spPr>
        <p:txBody>
          <a:bodyPr wrap="square" lIns="107269" tIns="107269" rIns="107269" bIns="107269" anchor="t" anchorCtr="0">
            <a:noAutofit/>
          </a:bodyPr>
          <a:lstStyle/>
          <a:p>
            <a:r>
              <a:rPr lang="bg-BG" sz="5400" dirty="0">
                <a:solidFill>
                  <a:schemeClr val="accent6">
                    <a:lumMod val="20000"/>
                    <a:lumOff val="80000"/>
                  </a:schemeClr>
                </a:solidFill>
                <a:latin typeface="Festus" panose="02000400000000000000" pitchFamily="2" charset="0"/>
              </a:rPr>
              <a:t>Какво е интерференция?</a:t>
            </a:r>
            <a:endParaRPr lang="en" sz="5400" dirty="0">
              <a:solidFill>
                <a:schemeClr val="accent6">
                  <a:lumMod val="20000"/>
                  <a:lumOff val="80000"/>
                </a:schemeClr>
              </a:solidFill>
              <a:latin typeface="Festus" panose="02000400000000000000" pitchFamily="2" charset="0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4486896" y="374999"/>
            <a:ext cx="854419" cy="1073591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8" name="Shape 331"/>
          <p:cNvSpPr/>
          <p:nvPr/>
        </p:nvSpPr>
        <p:spPr>
          <a:xfrm>
            <a:off x="4678751" y="750125"/>
            <a:ext cx="470707" cy="323337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12" name="Shape 398"/>
          <p:cNvSpPr/>
          <p:nvPr/>
        </p:nvSpPr>
        <p:spPr>
          <a:xfrm>
            <a:off x="344488" y="2492896"/>
            <a:ext cx="9217024" cy="3669671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107269" tIns="107269" rIns="107269" bIns="107269" anchor="ctr" anchorCtr="0">
            <a:noAutofit/>
          </a:bodyPr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064568" y="2852936"/>
            <a:ext cx="7645021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800" dirty="0">
                <a:solidFill>
                  <a:schemeClr val="bg1"/>
                </a:solidFill>
                <a:latin typeface="Festus" panose="02000400000000000000" pitchFamily="2" charset="0"/>
              </a:rPr>
              <a:t>Явлението, когато при разпространението на два или повече светлинни снопа в дадена област настъпва усилване на светлината в едни точки и отслабване в други.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</TotalTime>
  <Words>540</Words>
  <Application>Microsoft Office PowerPoint</Application>
  <PresentationFormat>Хартия A4 (210x297 мм)</PresentationFormat>
  <Paragraphs>131</Paragraphs>
  <Slides>33</Slides>
  <Notes>15</Notes>
  <HiddenSlides>0</HiddenSlides>
  <MMClips>3</MMClips>
  <ScaleCrop>false</ScaleCrop>
  <HeadingPairs>
    <vt:vector size="8" baseType="variant">
      <vt:variant>
        <vt:lpstr>Използвани шрифтове</vt:lpstr>
      </vt:variant>
      <vt:variant>
        <vt:i4>7</vt:i4>
      </vt:variant>
      <vt:variant>
        <vt:lpstr>Тема</vt:lpstr>
      </vt:variant>
      <vt:variant>
        <vt:i4>1</vt:i4>
      </vt:variant>
      <vt:variant>
        <vt:lpstr>Вградени OLE сървъри</vt:lpstr>
      </vt:variant>
      <vt:variant>
        <vt:i4>1</vt:i4>
      </vt:variant>
      <vt:variant>
        <vt:lpstr>Заглавия на слайдовете</vt:lpstr>
      </vt:variant>
      <vt:variant>
        <vt:i4>33</vt:i4>
      </vt:variant>
    </vt:vector>
  </HeadingPairs>
  <TitlesOfParts>
    <vt:vector size="42" baseType="lpstr">
      <vt:lpstr>Arial</vt:lpstr>
      <vt:lpstr>Symbol</vt:lpstr>
      <vt:lpstr>Festus</vt:lpstr>
      <vt:lpstr>Walter Turncoat</vt:lpstr>
      <vt:lpstr>Sniglet</vt:lpstr>
      <vt:lpstr>Georgia</vt:lpstr>
      <vt:lpstr>Cambria Math</vt:lpstr>
      <vt:lpstr>Ursula template</vt:lpstr>
      <vt:lpstr>Уравнение</vt:lpstr>
      <vt:lpstr>Вълнови свойства на светлината</vt:lpstr>
      <vt:lpstr>Презентация на PowerPoint</vt:lpstr>
      <vt:lpstr>ПЛАН НА УРОКА:</vt:lpstr>
      <vt:lpstr>1.  ДВОЙНСТВЕН ХАРАКТЕР НА СВЕТЛИНАТА </vt:lpstr>
      <vt:lpstr>Презентация на PowerPoint</vt:lpstr>
      <vt:lpstr>Презентация на PowerPoint</vt:lpstr>
      <vt:lpstr>Светлината притежава корпускулярно- вълнов характер</vt:lpstr>
      <vt:lpstr>2.   ИНТЕРФЕРЕНЦИЯ </vt:lpstr>
      <vt:lpstr>Какво е интерференция?</vt:lpstr>
      <vt:lpstr>Винаги ли наблюдаваме интерференция?</vt:lpstr>
      <vt:lpstr>ОПИТ НА ЮНГ </vt:lpstr>
      <vt:lpstr>Презентация на PowerPoint</vt:lpstr>
      <vt:lpstr>ПРИНЦИП НА СУПЕРПОЗИЦИЯТА</vt:lpstr>
      <vt:lpstr>Презентация на PowerPoint</vt:lpstr>
      <vt:lpstr>ПРИНЦИП НА  ХЮЙГЕНС- ФРЕНЕЛ</vt:lpstr>
      <vt:lpstr>Презентация на PowerPoint</vt:lpstr>
      <vt:lpstr>УСЛОВИЯ ЗА…</vt:lpstr>
      <vt:lpstr>ПРИЛОЖЕНИЯ</vt:lpstr>
      <vt:lpstr>3.   ДИФРАКЦИЯ </vt:lpstr>
      <vt:lpstr>Какво е дифракция?</vt:lpstr>
      <vt:lpstr>Първи наблюдения</vt:lpstr>
      <vt:lpstr>Винаги ли наблюдаваме дифракция?</vt:lpstr>
      <vt:lpstr>Дифракционна решетка</vt:lpstr>
      <vt:lpstr>Дифракционна решетка</vt:lpstr>
      <vt:lpstr>   НАУЧИ ПОВЕЧЕ!</vt:lpstr>
      <vt:lpstr>   СЪПОСТАВКА МЕЖДУ ВЪЛНОВИТЕ ЯВЛЕНИЯ</vt:lpstr>
      <vt:lpstr>Разпределение на интензитета:</vt:lpstr>
      <vt:lpstr>Наблюдавана картина:</vt:lpstr>
      <vt:lpstr>Спектър:</vt:lpstr>
      <vt:lpstr>ЕДНО КРАТКО ОБОБЩЕНИЕ:</vt:lpstr>
      <vt:lpstr>Презентация на PowerPoint</vt:lpstr>
      <vt:lpstr>Презентация на PowerPoint</vt:lpstr>
      <vt:lpstr>ФИЗИКАТА Е ИНТЕРЕСНА, НАЛИ?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Вълнови свойства на светлината</dc:title>
  <dc:creator>Pavel</dc:creator>
  <cp:lastModifiedBy>Ирина Христова</cp:lastModifiedBy>
  <cp:revision>49</cp:revision>
  <dcterms:modified xsi:type="dcterms:W3CDTF">2017-11-09T13:13:03Z</dcterms:modified>
</cp:coreProperties>
</file>